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5" r:id="rId4"/>
  </p:sldMasterIdLst>
  <p:notesMasterIdLst>
    <p:notesMasterId r:id="rId21"/>
  </p:notesMasterIdLst>
  <p:sldIdLst>
    <p:sldId id="272" r:id="rId5"/>
    <p:sldId id="569" r:id="rId6"/>
    <p:sldId id="575" r:id="rId7"/>
    <p:sldId id="268" r:id="rId8"/>
    <p:sldId id="257" r:id="rId9"/>
    <p:sldId id="258" r:id="rId10"/>
    <p:sldId id="279" r:id="rId11"/>
    <p:sldId id="277" r:id="rId12"/>
    <p:sldId id="282" r:id="rId13"/>
    <p:sldId id="281" r:id="rId14"/>
    <p:sldId id="574" r:id="rId15"/>
    <p:sldId id="259" r:id="rId16"/>
    <p:sldId id="284" r:id="rId17"/>
    <p:sldId id="285" r:id="rId18"/>
    <p:sldId id="273" r:id="rId19"/>
    <p:sldId id="573" r:id="rId20"/>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A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8F4DB6-217D-4E5B-975D-6FE7CF0AA52E}" v="350" dt="2022-06-09T12:17:36.400"/>
    <p1510:client id="{1C98AF34-66F4-B17E-D8E7-B0339257267F}" v="238" dt="2022-06-09T13:35:01.255"/>
    <p1510:client id="{874CC454-BCC2-44E3-386B-160A50E0E490}" v="13" dt="2022-06-04T13:15:11.983"/>
    <p1510:client id="{A55F08FE-84BC-47D9-DF27-DD3D66ED2D13}" v="131" dt="2022-05-30T13:05:20.366"/>
    <p1510:client id="{C672D4EE-F7A5-464B-9510-CA8E0173330C}" v="7" dt="2022-06-09T12:28:16.6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22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579A3EC0-5F7A-4679-95F4-E65F6CDD7776}" type="datetimeFigureOut">
              <a:rPr lang="en-US" smtClean="0"/>
              <a:t>6/7/2023</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Modifiez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2895E73-311A-48AA-94B6-C5519C9E4EF9}" type="slidenum">
              <a:rPr lang="en-US" smtClean="0"/>
              <a:t>‹#›</a:t>
            </a:fld>
            <a:endParaRPr lang="en-US"/>
          </a:p>
        </p:txBody>
      </p:sp>
    </p:spTree>
    <p:extLst>
      <p:ext uri="{BB962C8B-B14F-4D97-AF65-F5344CB8AC3E}">
        <p14:creationId xmlns:p14="http://schemas.microsoft.com/office/powerpoint/2010/main" val="4062582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4600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616785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rtl="0"/>
            <a:fld id="{00000000-1234-1234-1234-123412341234}" type="slidenum">
              <a:rPr lang="en-US">
                <a:solidFill>
                  <a:prstClr val="black"/>
                </a:solidFill>
              </a:rPr>
              <a:pPr rtl="0"/>
              <a:t>4</a:t>
            </a:fld>
            <a:endParaRPr>
              <a:solidFill>
                <a:prstClr val="black"/>
              </a:solidFill>
            </a:endParaRPr>
          </a:p>
        </p:txBody>
      </p:sp>
    </p:spTree>
    <p:extLst>
      <p:ext uri="{BB962C8B-B14F-4D97-AF65-F5344CB8AC3E}">
        <p14:creationId xmlns:p14="http://schemas.microsoft.com/office/powerpoint/2010/main" val="860004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rtl="0"/>
            <a:r>
              <a:rPr lang="fr"/>
              <a:t>(1)- OMS, </a:t>
            </a:r>
            <a:r>
              <a:rPr lang="en" i="1"/>
              <a:t>Informations relatives à la directive sur la protection contre l’exploitation et les abus sexuels</a:t>
            </a:r>
            <a:r>
              <a:rPr lang="en"/>
              <a:t>, note d’information : 23/2021.</a:t>
            </a:r>
          </a:p>
          <a:p>
            <a:pPr rtl="0"/>
            <a:r>
              <a:rPr lang="fr"/>
              <a:t>https://cdn.who.int/media/docs/default-source/ethics/informations-relatives-%C3%A0-la-directive-sur-la-protection-contre-l-exploitation-et-les-abus-sexuels.pdf?sfvrsn=8926f2fa_19&amp;download=true</a:t>
            </a:r>
          </a:p>
          <a:p>
            <a:pPr rtl="0"/>
            <a:endParaRPr lang="fr-FR"/>
          </a:p>
          <a:p>
            <a:pPr rtl="0"/>
            <a:r>
              <a:rPr lang="fr"/>
              <a:t>(2)- </a:t>
            </a:r>
            <a:r>
              <a:rPr lang="en" i="1"/>
              <a:t>Principes d’éthique et de sécurité recommandés par l’OMS pour la recherche, la documentation et le suivi de la violence sexuelle dans les situations d’urgence</a:t>
            </a:r>
            <a:r>
              <a:rPr lang="en"/>
              <a:t> </a:t>
            </a:r>
          </a:p>
          <a:p>
            <a:pPr rtl="0"/>
            <a:r>
              <a:rPr lang="fr"/>
              <a:t>https://apps.who.int/iris/bitstream/handle/10665/44132/9789242595680_fre.pdf?sequence=1</a:t>
            </a:r>
          </a:p>
        </p:txBody>
      </p:sp>
      <p:sp>
        <p:nvSpPr>
          <p:cNvPr id="4" name="Espace réservé du numéro de diapositive 3"/>
          <p:cNvSpPr>
            <a:spLocks noGrp="1"/>
          </p:cNvSpPr>
          <p:nvPr>
            <p:ph type="sldNum" sz="quarter" idx="10"/>
          </p:nvPr>
        </p:nvSpPr>
        <p:spPr/>
        <p:txBody>
          <a:bodyPr rtlCol="0"/>
          <a:lstStyle/>
          <a:p>
            <a:pPr rtl="0"/>
            <a:fld id="{3874170C-C510-4B29-B022-6B82944C1C62}" type="slidenum">
              <a:rPr lang="fr-FR">
                <a:solidFill>
                  <a:prstClr val="black"/>
                </a:solidFill>
              </a:rPr>
              <a:pPr rtl="0"/>
              <a:t>10</a:t>
            </a:fld>
            <a:endParaRPr lang="fr-FR">
              <a:solidFill>
                <a:prstClr val="black"/>
              </a:solidFill>
            </a:endParaRPr>
          </a:p>
        </p:txBody>
      </p:sp>
    </p:spTree>
    <p:extLst>
      <p:ext uri="{BB962C8B-B14F-4D97-AF65-F5344CB8AC3E}">
        <p14:creationId xmlns:p14="http://schemas.microsoft.com/office/powerpoint/2010/main" val="2610545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ubtitle 5"/>
          <p:cNvSpPr txBox="1"/>
          <p:nvPr/>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346F9A07-17DF-BE26-D411-5FB36BA1CFC6}"/>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E1E0110A-6C11-13A8-7B74-B9ACE16952F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FCAFBACD-0EB9-400F-9A79-94F7DC919B0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8EB21189-8EB9-4CE2-88E5-AA4E1A0100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12218203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36" name="Title Text"/>
          <p:cNvSpPr txBox="1">
            <a:spLocks noGrp="1"/>
          </p:cNvSpPr>
          <p:nvPr>
            <p:ph type="title"/>
          </p:nvPr>
        </p:nvSpPr>
        <p:spPr>
          <a:xfrm>
            <a:off x="297713" y="70582"/>
            <a:ext cx="3571876" cy="646113"/>
          </a:xfrm>
          <a:prstGeom prst="rect">
            <a:avLst/>
          </a:prstGeom>
        </p:spPr>
        <p:txBody>
          <a:bodyPr/>
          <a:lstStyle/>
          <a:p>
            <a:r>
              <a:t>Title Text</a:t>
            </a:r>
          </a:p>
        </p:txBody>
      </p:sp>
      <p:sp>
        <p:nvSpPr>
          <p:cNvPr id="23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C466D6-AA58-1880-33AA-BF51DDA78868}"/>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62714AE0-0FE2-686B-12BF-6F2C3BCF0763}"/>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ED6A05DF-BB39-BF80-6215-3C95AD6FB004}"/>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2" name="Picture 11" descr="A picture containing text, font, graphics, screenshot&#10;&#10;Description automatically generated">
            <a:extLst>
              <a:ext uri="{FF2B5EF4-FFF2-40B4-BE49-F238E27FC236}">
                <a16:creationId xmlns:a16="http://schemas.microsoft.com/office/drawing/2014/main" id="{54A1F7A2-2592-4A63-8682-31966C0BD8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A07FD482-0A50-4548-BAE4-AF1B3545D6A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03517230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2" y="-48495"/>
            <a:ext cx="6639725" cy="655777"/>
          </a:xfrm>
          <a:prstGeom prst="rect">
            <a:avLst/>
          </a:prstGeom>
          <a:ln w="12700">
            <a:miter lim="400000"/>
          </a:ln>
        </p:spPr>
      </p:pic>
      <p:sp>
        <p:nvSpPr>
          <p:cNvPr id="252" name="Body Level One…"/>
          <p:cNvSpPr txBox="1">
            <a:spLocks noGrp="1"/>
          </p:cNvSpPr>
          <p:nvPr>
            <p:ph type="body" idx="1"/>
          </p:nvPr>
        </p:nvSpPr>
        <p:spPr>
          <a:xfrm>
            <a:off x="2378928"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53" name="Text Placeholder 5"/>
          <p:cNvSpPr>
            <a:spLocks noGrp="1"/>
          </p:cNvSpPr>
          <p:nvPr>
            <p:ph type="body" sz="quarter" idx="21"/>
          </p:nvPr>
        </p:nvSpPr>
        <p:spPr>
          <a:xfrm>
            <a:off x="207963" y="88901"/>
            <a:ext cx="10393364" cy="627065"/>
          </a:xfrm>
          <a:prstGeom prst="rect">
            <a:avLst/>
          </a:prstGeom>
        </p:spPr>
        <p:txBody>
          <a:bodyPr anchor="ct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30175DB4-9560-BBE7-48D9-E783DD96F3E0}"/>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B8C1F9AA-F240-DA00-6FBB-4866971EF58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54F4F556-2EEF-B93B-64EC-A6AB010A3F13}"/>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2" name="Picture 11" descr="A picture containing text, font, graphics, screenshot&#10;&#10;Description automatically generated">
            <a:extLst>
              <a:ext uri="{FF2B5EF4-FFF2-40B4-BE49-F238E27FC236}">
                <a16:creationId xmlns:a16="http://schemas.microsoft.com/office/drawing/2014/main" id="{A621906D-2048-43A8-B5EA-B8E54288AB6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B3038AEC-442D-4039-94CA-D3FE81E686C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28399161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sp>
        <p:nvSpPr>
          <p:cNvPr id="267" name="Body Level One…"/>
          <p:cNvSpPr txBox="1">
            <a:spLocks noGrp="1"/>
          </p:cNvSpPr>
          <p:nvPr>
            <p:ph type="body" idx="1"/>
          </p:nvPr>
        </p:nvSpPr>
        <p:spPr>
          <a:xfrm>
            <a:off x="2378928"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269" name="Image" descr="Image"/>
          <p:cNvPicPr>
            <a:picLocks noChangeAspect="1"/>
          </p:cNvPicPr>
          <p:nvPr/>
        </p:nvPicPr>
        <p:blipFill>
          <a:blip r:embed="rId2"/>
          <a:srcRect t="43728"/>
          <a:stretch>
            <a:fillRect/>
          </a:stretch>
        </p:blipFill>
        <p:spPr>
          <a:xfrm>
            <a:off x="-70809" y="-46817"/>
            <a:ext cx="9716285" cy="698699"/>
          </a:xfrm>
          <a:prstGeom prst="rect">
            <a:avLst/>
          </a:prstGeom>
          <a:ln w="12700">
            <a:miter lim="400000"/>
          </a:ln>
        </p:spPr>
      </p:pic>
      <p:sp>
        <p:nvSpPr>
          <p:cNvPr id="2" name="Subtitle 5">
            <a:extLst>
              <a:ext uri="{FF2B5EF4-FFF2-40B4-BE49-F238E27FC236}">
                <a16:creationId xmlns:a16="http://schemas.microsoft.com/office/drawing/2014/main" id="{256B1480-6F02-1A64-8A89-5C3C6149DFEB}"/>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19363AD1-684A-F32A-2781-D429C91D5AA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E1972394-4194-E2AD-A350-3DD722ABBF98}"/>
              </a:ext>
            </a:extLst>
          </p:cNvPr>
          <p:cNvSpPr txBox="1"/>
          <p:nvPr userDrawn="1"/>
        </p:nvSpPr>
        <p:spPr>
          <a:xfrm>
            <a:off x="8061959" y="663631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hu-HU" sz="675" dirty="0"/>
              <a:t>B4.1 OI</a:t>
            </a:r>
          </a:p>
        </p:txBody>
      </p:sp>
      <p:pic>
        <p:nvPicPr>
          <p:cNvPr id="11" name="Picture 10" descr="A picture containing text, font, graphics, screenshot&#10;&#10;Description automatically generated">
            <a:extLst>
              <a:ext uri="{FF2B5EF4-FFF2-40B4-BE49-F238E27FC236}">
                <a16:creationId xmlns:a16="http://schemas.microsoft.com/office/drawing/2014/main" id="{C99512C6-7300-4195-A98A-B62EE87C07A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2B0F6F20-46FD-47C9-85BC-E535050EFBD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32028738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sp>
        <p:nvSpPr>
          <p:cNvPr id="282" name="Body Level One…"/>
          <p:cNvSpPr txBox="1">
            <a:spLocks noGrp="1"/>
          </p:cNvSpPr>
          <p:nvPr>
            <p:ph type="body" idx="1"/>
          </p:nvPr>
        </p:nvSpPr>
        <p:spPr>
          <a:xfrm>
            <a:off x="2378928"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284" name="Image" descr="Image"/>
          <p:cNvPicPr>
            <a:picLocks noChangeAspect="1"/>
          </p:cNvPicPr>
          <p:nvPr/>
        </p:nvPicPr>
        <p:blipFill>
          <a:blip r:embed="rId2"/>
          <a:stretch>
            <a:fillRect/>
          </a:stretch>
        </p:blipFill>
        <p:spPr>
          <a:xfrm>
            <a:off x="-27005" y="-68756"/>
            <a:ext cx="7785513" cy="994918"/>
          </a:xfrm>
          <a:prstGeom prst="rect">
            <a:avLst/>
          </a:prstGeom>
          <a:ln w="12700">
            <a:miter lim="400000"/>
          </a:ln>
        </p:spPr>
      </p:pic>
      <p:sp>
        <p:nvSpPr>
          <p:cNvPr id="2" name="Subtitle 5">
            <a:extLst>
              <a:ext uri="{FF2B5EF4-FFF2-40B4-BE49-F238E27FC236}">
                <a16:creationId xmlns:a16="http://schemas.microsoft.com/office/drawing/2014/main" id="{595CF03D-F8D0-4536-153B-914698300DF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BC21DF23-480F-F218-BEC2-3011A27405F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532DA977-AB93-5D4C-128A-B15003C6BC7D}"/>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1" name="Picture 10" descr="A picture containing text, font, graphics, screenshot&#10;&#10;Description automatically generated">
            <a:extLst>
              <a:ext uri="{FF2B5EF4-FFF2-40B4-BE49-F238E27FC236}">
                <a16:creationId xmlns:a16="http://schemas.microsoft.com/office/drawing/2014/main" id="{AA7A80EE-8AEE-4B60-B44D-08BD2F0025B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337E5C9A-C0F3-401D-8F49-58960BB595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01339805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7"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ubtitle 5">
            <a:extLst>
              <a:ext uri="{FF2B5EF4-FFF2-40B4-BE49-F238E27FC236}">
                <a16:creationId xmlns:a16="http://schemas.microsoft.com/office/drawing/2014/main" id="{7B3DA7D2-4CDF-4FBA-B3E4-98EE08099BDD}"/>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3E17187B-A1BB-40CB-7C85-472DDB555BD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71151014-A063-92CB-73DF-984128AA81C2}"/>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0" name="Picture 9" descr="A picture containing text, font, graphics, screenshot&#10;&#10;Description automatically generated">
            <a:extLst>
              <a:ext uri="{FF2B5EF4-FFF2-40B4-BE49-F238E27FC236}">
                <a16:creationId xmlns:a16="http://schemas.microsoft.com/office/drawing/2014/main" id="{E43D43A8-014B-4ABD-B415-EA12E94E31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FB2DE8DF-65D5-4AF7-8F7A-2BBD49D51DD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5456282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dirty="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Rectangle 1"/>
          <p:cNvSpPr/>
          <p:nvPr userDrawn="1"/>
        </p:nvSpPr>
        <p:spPr>
          <a:xfrm>
            <a:off x="20555" y="15116"/>
            <a:ext cx="5860291" cy="584775"/>
          </a:xfrm>
          <a:prstGeom prst="rect">
            <a:avLst/>
          </a:prstGeom>
        </p:spPr>
        <p:txBody>
          <a:bodyPr wrap="square">
            <a:spAutoFit/>
          </a:bodyPr>
          <a:lstStyle/>
          <a:p>
            <a:r>
              <a:rPr lang="fr-FR" sz="3200" b="1" dirty="0">
                <a:solidFill>
                  <a:srgbClr val="FFFFFF"/>
                </a:solidFill>
                <a:latin typeface="Source Sans Pro Regular"/>
              </a:rPr>
              <a:t>Clause de non-responsabilité</a:t>
            </a:r>
            <a:endParaRPr lang="hu-HU" sz="3200" b="1" dirty="0">
              <a:solidFill>
                <a:srgbClr val="FFFFFF"/>
              </a:solidFill>
              <a:latin typeface="Source Sans Pro Regular"/>
            </a:endParaRPr>
          </a:p>
        </p:txBody>
      </p:sp>
      <p:sp>
        <p:nvSpPr>
          <p:cNvPr id="14" name="Subtitle 2"/>
          <p:cNvSpPr txBox="1"/>
          <p:nvPr userDrawn="1"/>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dirty="0">
              <a:solidFill>
                <a:srgbClr val="A7A7A7">
                  <a:lumMod val="75000"/>
                </a:srgb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des EIR</a:t>
            </a:r>
          </a:p>
        </p:txBody>
      </p:sp>
      <p:pic>
        <p:nvPicPr>
          <p:cNvPr id="24" name="Image 2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3" y="106376"/>
            <a:ext cx="987920" cy="88572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0E093E49-2BDF-4F0F-88A6-A08381144C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43975072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Subtitle 5"/>
          <p:cNvSpPr txBox="1"/>
          <p:nvPr/>
        </p:nvSpPr>
        <p:spPr>
          <a:xfrm>
            <a:off x="8049773" y="663631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B4.2 </a:t>
            </a:r>
            <a:r>
              <a:rPr sz="675" err="1"/>
              <a:t>Epicurve</a:t>
            </a:r>
            <a:endParaRPr sz="675"/>
          </a:p>
        </p:txBody>
      </p:sp>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4" name="Title Text"/>
          <p:cNvSpPr txBox="1">
            <a:spLocks noGrp="1"/>
          </p:cNvSpPr>
          <p:nvPr>
            <p:ph type="title"/>
          </p:nvPr>
        </p:nvSpPr>
        <p:spPr>
          <a:xfrm>
            <a:off x="263351" y="543117"/>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4" name="Picture 13" descr="A picture containing text, font, graphics, screenshot&#10;&#10;Description automatically generated">
            <a:extLst>
              <a:ext uri="{FF2B5EF4-FFF2-40B4-BE49-F238E27FC236}">
                <a16:creationId xmlns:a16="http://schemas.microsoft.com/office/drawing/2014/main" id="{83C57068-3ED7-4511-8668-80AA39E73C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869DEDB-05AB-43BA-A1FB-5EE4CCCCD29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77964193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989986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3547490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44" name="Click to edit Subtitle"/>
          <p:cNvSpPr txBox="1">
            <a:spLocks noGrp="1"/>
          </p:cNvSpPr>
          <p:nvPr>
            <p:ph type="title" hasCustomPrompt="1"/>
          </p:nvPr>
        </p:nvSpPr>
        <p:spPr>
          <a:xfrm>
            <a:off x="190766" y="0"/>
            <a:ext cx="6241933" cy="645664"/>
          </a:xfrm>
          <a:prstGeom prst="rect">
            <a:avLst/>
          </a:prstGeom>
        </p:spPr>
        <p:txBody>
          <a:body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70BD6F5E-15EE-75BA-B732-3ABFB5251F1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5D2EFF0E-72EC-F081-8F3B-6F9BD37CB7C5}"/>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46C9A003-8942-D5C7-D381-EDCA8241CA65}"/>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1" name="Picture 10" descr="A picture containing text, font, graphics, screenshot&#10;&#10;Description automatically generated">
            <a:extLst>
              <a:ext uri="{FF2B5EF4-FFF2-40B4-BE49-F238E27FC236}">
                <a16:creationId xmlns:a16="http://schemas.microsoft.com/office/drawing/2014/main" id="{5386DEF5-C83B-48DC-8213-37ED22B76B7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E12F5941-101D-45CD-9A2E-023435A1777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63241316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9" name="Click to edit Subtitle"/>
          <p:cNvSpPr txBox="1">
            <a:spLocks noGrp="1"/>
          </p:cNvSpPr>
          <p:nvPr>
            <p:ph type="title" hasCustomPrompt="1"/>
          </p:nvPr>
        </p:nvSpPr>
        <p:spPr>
          <a:xfrm>
            <a:off x="190766" y="801826"/>
            <a:ext cx="5543940" cy="645665"/>
          </a:xfrm>
          <a:prstGeom prst="rect">
            <a:avLst/>
          </a:prstGeom>
        </p:spPr>
        <p:txBody>
          <a:bodyPr/>
          <a:lstStyle>
            <a:lvl1pPr>
              <a:defRPr sz="2100">
                <a:solidFill>
                  <a:srgbClr val="A2010C"/>
                </a:solidFill>
              </a:defRPr>
            </a:lvl1pPr>
          </a:lstStyle>
          <a:p>
            <a:r>
              <a:t>Click to edit Subtitle</a:t>
            </a:r>
          </a:p>
        </p:txBody>
      </p:sp>
      <p:sp>
        <p:nvSpPr>
          <p:cNvPr id="60" name="Body Level One…"/>
          <p:cNvSpPr txBox="1">
            <a:spLocks noGrp="1"/>
          </p:cNvSpPr>
          <p:nvPr>
            <p:ph type="body" idx="1"/>
          </p:nvPr>
        </p:nvSpPr>
        <p:spPr>
          <a:xfrm>
            <a:off x="1739590" y="1584252"/>
            <a:ext cx="8683085" cy="4471925"/>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1" name="Title 1"/>
          <p:cNvSpPr txBox="1"/>
          <p:nvPr/>
        </p:nvSpPr>
        <p:spPr>
          <a:xfrm>
            <a:off x="236486"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62" name="Title 1"/>
          <p:cNvSpPr txBox="1"/>
          <p:nvPr/>
        </p:nvSpPr>
        <p:spPr>
          <a:xfrm>
            <a:off x="236486" y="8778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ubtitle 5">
            <a:extLst>
              <a:ext uri="{FF2B5EF4-FFF2-40B4-BE49-F238E27FC236}">
                <a16:creationId xmlns:a16="http://schemas.microsoft.com/office/drawing/2014/main" id="{D6BF7868-D7D9-3867-3BBA-93902B981E4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8CFA2D1B-F99B-9115-15EF-1E787784B41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C81FD2A8-932F-7F8E-4E4C-F823D82FE428}"/>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3" name="Picture 12" descr="A picture containing text, font, graphics, screenshot&#10;&#10;Description automatically generated">
            <a:extLst>
              <a:ext uri="{FF2B5EF4-FFF2-40B4-BE49-F238E27FC236}">
                <a16:creationId xmlns:a16="http://schemas.microsoft.com/office/drawing/2014/main" id="{C3949DE4-4C45-4480-B923-8BDE9396BEA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8491EF9C-4ED7-4D93-B33F-3E107E0DB10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98583732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96" name="Body Level One…"/>
          <p:cNvSpPr txBox="1">
            <a:spLocks noGrp="1"/>
          </p:cNvSpPr>
          <p:nvPr>
            <p:ph type="body" idx="1"/>
          </p:nvPr>
        </p:nvSpPr>
        <p:spPr>
          <a:xfrm>
            <a:off x="4273549" y="842962"/>
            <a:ext cx="7529515"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97" name="Text Placeholder 8"/>
          <p:cNvSpPr>
            <a:spLocks noGrp="1"/>
          </p:cNvSpPr>
          <p:nvPr>
            <p:ph type="body" sz="quarter" idx="21"/>
          </p:nvPr>
        </p:nvSpPr>
        <p:spPr>
          <a:xfrm>
            <a:off x="388938" y="436564"/>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19254178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16" name="Body Level One…"/>
          <p:cNvSpPr txBox="1">
            <a:spLocks noGrp="1"/>
          </p:cNvSpPr>
          <p:nvPr>
            <p:ph type="body" idx="1"/>
          </p:nvPr>
        </p:nvSpPr>
        <p:spPr>
          <a:xfrm>
            <a:off x="4273549" y="842962"/>
            <a:ext cx="7529515"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E8DAEFB2-DE63-E90D-CFA0-8DC9831241F9}"/>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4D3DCA24-27FF-EA4E-EB75-9E8068C5EF6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TextBox 5">
            <a:extLst>
              <a:ext uri="{FF2B5EF4-FFF2-40B4-BE49-F238E27FC236}">
                <a16:creationId xmlns:a16="http://schemas.microsoft.com/office/drawing/2014/main" id="{CF0B80F1-1086-38C6-43E7-6DC05CE9BE39}"/>
              </a:ext>
            </a:extLst>
          </p:cNvPr>
          <p:cNvSpPr txBox="1"/>
          <p:nvPr userDrawn="1"/>
        </p:nvSpPr>
        <p:spPr>
          <a:xfrm>
            <a:off x="388936" y="377344"/>
            <a:ext cx="280302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5" name="Rounded Rectangle 3">
            <a:extLst>
              <a:ext uri="{FF2B5EF4-FFF2-40B4-BE49-F238E27FC236}">
                <a16:creationId xmlns:a16="http://schemas.microsoft.com/office/drawing/2014/main" id="{E7918A1E-797E-82C0-DFCB-00300E8404D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sp>
        <p:nvSpPr>
          <p:cNvPr id="6" name="Subtitle 5">
            <a:extLst>
              <a:ext uri="{FF2B5EF4-FFF2-40B4-BE49-F238E27FC236}">
                <a16:creationId xmlns:a16="http://schemas.microsoft.com/office/drawing/2014/main" id="{916B87BF-A9D7-349B-7BF0-409AFD273B81}"/>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4" name="Picture 13" descr="A picture containing text, font, graphics, screenshot&#10;&#10;Description automatically generated">
            <a:extLst>
              <a:ext uri="{FF2B5EF4-FFF2-40B4-BE49-F238E27FC236}">
                <a16:creationId xmlns:a16="http://schemas.microsoft.com/office/drawing/2014/main" id="{AADD297E-2B1C-40C8-90F1-307DAF21671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720718B-D083-420C-8023-5FC392297F5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411316292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4" name="Body Level One…"/>
          <p:cNvSpPr txBox="1">
            <a:spLocks noGrp="1"/>
          </p:cNvSpPr>
          <p:nvPr>
            <p:ph type="body" idx="1"/>
          </p:nvPr>
        </p:nvSpPr>
        <p:spPr>
          <a:xfrm>
            <a:off x="4273549" y="842962"/>
            <a:ext cx="7529515"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3E915438-57A3-55E7-FBB9-FD3C293EE18D}"/>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0D7D86CC-D53A-39C0-5EA1-FCE5C16047CA}"/>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8" name="TextBox 5">
            <a:extLst>
              <a:ext uri="{FF2B5EF4-FFF2-40B4-BE49-F238E27FC236}">
                <a16:creationId xmlns:a16="http://schemas.microsoft.com/office/drawing/2014/main" id="{47EDDB8C-E9D4-F1A6-6626-F56241B87E6A}"/>
              </a:ext>
            </a:extLst>
          </p:cNvPr>
          <p:cNvSpPr txBox="1"/>
          <p:nvPr userDrawn="1"/>
        </p:nvSpPr>
        <p:spPr>
          <a:xfrm>
            <a:off x="388936" y="407560"/>
            <a:ext cx="3425272"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lang="hu-HU" sz="2400" b="1" dirty="0"/>
          </a:p>
        </p:txBody>
      </p:sp>
      <p:sp>
        <p:nvSpPr>
          <p:cNvPr id="9" name="Rounded Rectangle 3">
            <a:extLst>
              <a:ext uri="{FF2B5EF4-FFF2-40B4-BE49-F238E27FC236}">
                <a16:creationId xmlns:a16="http://schemas.microsoft.com/office/drawing/2014/main" id="{DF6BB8C0-E94E-2357-5910-427E7CA08761}"/>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sp>
        <p:nvSpPr>
          <p:cNvPr id="4" name="Subtitle 5">
            <a:extLst>
              <a:ext uri="{FF2B5EF4-FFF2-40B4-BE49-F238E27FC236}">
                <a16:creationId xmlns:a16="http://schemas.microsoft.com/office/drawing/2014/main" id="{A910BEAB-78C6-AB23-563B-A4AAD0D148D6}"/>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4" name="Picture 13" descr="A picture containing text, font, graphics, screenshot&#10;&#10;Description automatically generated">
            <a:extLst>
              <a:ext uri="{FF2B5EF4-FFF2-40B4-BE49-F238E27FC236}">
                <a16:creationId xmlns:a16="http://schemas.microsoft.com/office/drawing/2014/main" id="{F41E7E8F-8D55-4834-A89B-17CFD6C6988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55F073C-08EF-46E4-91C4-9BB85E03FF1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09175224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52" name="Body Level One…"/>
          <p:cNvSpPr txBox="1">
            <a:spLocks noGrp="1"/>
          </p:cNvSpPr>
          <p:nvPr>
            <p:ph type="body" idx="1"/>
          </p:nvPr>
        </p:nvSpPr>
        <p:spPr>
          <a:xfrm>
            <a:off x="4273549" y="842962"/>
            <a:ext cx="7529515"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453CFEBF-7E99-0E10-7A80-D2AEA6679703}"/>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C55F0B17-AE82-BD1F-7F0F-B088AB8AB32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TextBox 6">
            <a:extLst>
              <a:ext uri="{FF2B5EF4-FFF2-40B4-BE49-F238E27FC236}">
                <a16:creationId xmlns:a16="http://schemas.microsoft.com/office/drawing/2014/main" id="{091A1E4A-FA74-6169-7477-C55B08DE73D0}"/>
              </a:ext>
            </a:extLst>
          </p:cNvPr>
          <p:cNvSpPr txBox="1"/>
          <p:nvPr userDrawn="1"/>
        </p:nvSpPr>
        <p:spPr>
          <a:xfrm>
            <a:off x="388938" y="885344"/>
            <a:ext cx="229402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5" name="Rounded Rectangle 3">
            <a:extLst>
              <a:ext uri="{FF2B5EF4-FFF2-40B4-BE49-F238E27FC236}">
                <a16:creationId xmlns:a16="http://schemas.microsoft.com/office/drawing/2014/main" id="{E3A06B59-B741-F94E-EF70-5622B474DBBA}"/>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sp>
        <p:nvSpPr>
          <p:cNvPr id="6" name="Subtitle 5">
            <a:extLst>
              <a:ext uri="{FF2B5EF4-FFF2-40B4-BE49-F238E27FC236}">
                <a16:creationId xmlns:a16="http://schemas.microsoft.com/office/drawing/2014/main" id="{AD50A746-EDBD-FCAF-F81B-2717F4AD2B4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4" name="Picture 13" descr="A picture containing text, font, graphics, screenshot&#10;&#10;Description automatically generated">
            <a:extLst>
              <a:ext uri="{FF2B5EF4-FFF2-40B4-BE49-F238E27FC236}">
                <a16:creationId xmlns:a16="http://schemas.microsoft.com/office/drawing/2014/main" id="{85F5DFF1-1D5F-49BE-9DFB-CFFBEA4FCD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DC87402-5EFB-4694-B922-ADF80F96784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8981420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3"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74"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4" name="Subtitle 5">
            <a:extLst>
              <a:ext uri="{FF2B5EF4-FFF2-40B4-BE49-F238E27FC236}">
                <a16:creationId xmlns:a16="http://schemas.microsoft.com/office/drawing/2014/main" id="{BFDA81A4-6A92-4AC3-65B0-A3D20A4DC5FB}"/>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5" name="Slide Number">
            <a:extLst>
              <a:ext uri="{FF2B5EF4-FFF2-40B4-BE49-F238E27FC236}">
                <a16:creationId xmlns:a16="http://schemas.microsoft.com/office/drawing/2014/main" id="{7401A221-01F9-F2DF-FD73-7D5BB5BAD0D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2" name="Subtitle 5">
            <a:extLst>
              <a:ext uri="{FF2B5EF4-FFF2-40B4-BE49-F238E27FC236}">
                <a16:creationId xmlns:a16="http://schemas.microsoft.com/office/drawing/2014/main" id="{C5C774E9-7D74-7401-187B-7223A643466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1" name="Picture 10" descr="A picture containing text, font, graphics, logo&#10;&#10;Description automatically generated">
            <a:extLst>
              <a:ext uri="{FF2B5EF4-FFF2-40B4-BE49-F238E27FC236}">
                <a16:creationId xmlns:a16="http://schemas.microsoft.com/office/drawing/2014/main" id="{31F423DC-35C0-427A-B6AB-530EF3E5CD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464A411A-E22F-4B02-B58D-195A1BAE38D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409090182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F0A17710-4D05-1DB5-23CD-6D548DEE375F}"/>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lide Number">
            <a:extLst>
              <a:ext uri="{FF2B5EF4-FFF2-40B4-BE49-F238E27FC236}">
                <a16:creationId xmlns:a16="http://schemas.microsoft.com/office/drawing/2014/main" id="{D5223384-A627-7757-F08D-CAC9D61B16D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4" name="Subtitle 5">
            <a:extLst>
              <a:ext uri="{FF2B5EF4-FFF2-40B4-BE49-F238E27FC236}">
                <a16:creationId xmlns:a16="http://schemas.microsoft.com/office/drawing/2014/main" id="{9BD406EF-3305-D9D2-6186-027C3BF2E51C}"/>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9" name="Picture 8" descr="A picture containing text, font, graphics, logo&#10;&#10;Description automatically generated">
            <a:extLst>
              <a:ext uri="{FF2B5EF4-FFF2-40B4-BE49-F238E27FC236}">
                <a16:creationId xmlns:a16="http://schemas.microsoft.com/office/drawing/2014/main" id="{09BA71A9-F89C-4954-A9E2-DB7D4BA7D7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3CC02CDD-669B-49F3-811B-2F722E87272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78210776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sp>
        <p:nvSpPr>
          <p:cNvPr id="6" name="Subtitle 5"/>
          <p:cNvSpPr txBox="1"/>
          <p:nvPr/>
        </p:nvSpPr>
        <p:spPr>
          <a:xfrm>
            <a:off x="8215978" y="649027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9" name="TextBox 5"/>
          <p:cNvSpPr txBox="1"/>
          <p:nvPr/>
        </p:nvSpPr>
        <p:spPr>
          <a:xfrm>
            <a:off x="4400181" y="2684187"/>
            <a:ext cx="372150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24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2"/>
            <a:ext cx="10972800" cy="105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99DAA1-6AA5-DBD9-A642-028502B963B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sp>
        <p:nvSpPr>
          <p:cNvPr id="10" name="Subtitle 5">
            <a:extLst>
              <a:ext uri="{FF2B5EF4-FFF2-40B4-BE49-F238E27FC236}">
                <a16:creationId xmlns:a16="http://schemas.microsoft.com/office/drawing/2014/main" id="{71B80DA2-C502-0FE9-F172-C981C4B4818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dirty="0"/>
              <a:t>B4.1 OI</a:t>
            </a:r>
          </a:p>
          <a:p>
            <a:endParaRPr sz="675" dirty="0"/>
          </a:p>
        </p:txBody>
      </p:sp>
      <p:pic>
        <p:nvPicPr>
          <p:cNvPr id="14" name="Picture 13" descr="A picture containing text, font, graphics, logo&#10;&#10;Description automatically generated">
            <a:extLst>
              <a:ext uri="{FF2B5EF4-FFF2-40B4-BE49-F238E27FC236}">
                <a16:creationId xmlns:a16="http://schemas.microsoft.com/office/drawing/2014/main" id="{2270A291-8210-44AB-90A7-C4C05A669A64}"/>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5" name="Picture 14" descr="A logo of the united nations organization&#10;&#10;Description automatically generated with low confidence">
            <a:extLst>
              <a:ext uri="{FF2B5EF4-FFF2-40B4-BE49-F238E27FC236}">
                <a16:creationId xmlns:a16="http://schemas.microsoft.com/office/drawing/2014/main" id="{3EF5C799-E829-44FD-AFAC-D06589BBDC73}"/>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081570890"/>
      </p:ext>
    </p:extLst>
  </p:cSld>
  <p:clrMap bg1="lt1" tx1="dk1" bg2="lt2" tx2="dk2" accent1="accent1" accent2="accent2" accent3="accent3" accent4="accent4" accent5="accent5" accent6="accent6" hlink="hlink" folHlink="folHlink"/>
  <p:sldLayoutIdLst>
    <p:sldLayoutId id="2147484846" r:id="rId1"/>
    <p:sldLayoutId id="2147484847" r:id="rId2"/>
    <p:sldLayoutId id="2147484848" r:id="rId3"/>
    <p:sldLayoutId id="2147484849" r:id="rId4"/>
    <p:sldLayoutId id="2147484850" r:id="rId5"/>
    <p:sldLayoutId id="2147484851" r:id="rId6"/>
    <p:sldLayoutId id="2147484852" r:id="rId7"/>
    <p:sldLayoutId id="2147484853" r:id="rId8"/>
    <p:sldLayoutId id="2147484854" r:id="rId9"/>
    <p:sldLayoutId id="2147484855" r:id="rId10"/>
    <p:sldLayoutId id="2147484856" r:id="rId11"/>
    <p:sldLayoutId id="2147484857" r:id="rId12"/>
    <p:sldLayoutId id="2147484858" r:id="rId13"/>
    <p:sldLayoutId id="2147484859" r:id="rId14"/>
    <p:sldLayoutId id="2147484860" r:id="rId15"/>
    <p:sldLayoutId id="2147484861" r:id="rId16"/>
    <p:sldLayoutId id="2147484862" r:id="rId17"/>
    <p:sldLayoutId id="2147484863" r:id="rId18"/>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11.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4.xml"/><Relationship Id="rId5" Type="http://schemas.openxmlformats.org/officeDocument/2006/relationships/slideLayout" Target="../slideLayouts/slideLayout13.xml"/><Relationship Id="rId4" Type="http://schemas.openxmlformats.org/officeDocument/2006/relationships/tags" Target="../tags/tag2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3.sv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3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3.xml"/><Relationship Id="rId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4.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 name="Title 2">
            <a:extLst>
              <a:ext uri="{FF2B5EF4-FFF2-40B4-BE49-F238E27FC236}">
                <a16:creationId xmlns:a16="http://schemas.microsoft.com/office/drawing/2014/main" id="{FE715C1D-0AFD-4B24-93D9-2F4112C6A19E}"/>
              </a:ext>
            </a:extLst>
          </p:cNvPr>
          <p:cNvSpPr>
            <a:spLocks noGrp="1"/>
          </p:cNvSpPr>
          <p:nvPr>
            <p:ph type="title"/>
            <p:custDataLst>
              <p:tags r:id="rId1"/>
            </p:custDataLst>
          </p:nvPr>
        </p:nvSpPr>
        <p:spPr>
          <a:xfrm>
            <a:off x="260472" y="532392"/>
            <a:ext cx="5344799" cy="4254903"/>
          </a:xfrm>
        </p:spPr>
        <p:txBody>
          <a:bodyPr rtlCol="0">
            <a:normAutofit fontScale="90000"/>
          </a:bodyPr>
          <a:lstStyle/>
          <a:p>
            <a:pPr rtl="0"/>
            <a:r>
              <a:rPr lang="fr" sz="3600" b="1" dirty="0">
                <a:latin typeface="+mn-lt"/>
                <a:cs typeface="Arial"/>
              </a:rPr>
              <a:t>A7.3 </a:t>
            </a:r>
            <a:br>
              <a:rPr lang="fr" sz="3600" b="1" dirty="0">
                <a:latin typeface="+mn-lt"/>
                <a:cs typeface="Arial"/>
              </a:rPr>
            </a:br>
            <a:r>
              <a:rPr lang="fr" sz="3600" b="1" dirty="0">
                <a:latin typeface="+mn-lt"/>
                <a:cs typeface="Arial"/>
              </a:rPr>
              <a:t>Prévention et lutte contre l’exploitation, les abus et le harcèlement sexuels  dans la préparation et la riposte aux situations </a:t>
            </a:r>
            <a:br>
              <a:rPr lang="fr" sz="3600" b="1" dirty="0">
                <a:latin typeface="+mn-lt"/>
                <a:cs typeface="Arial"/>
              </a:rPr>
            </a:br>
            <a:r>
              <a:rPr lang="fr" sz="3600" b="1" dirty="0">
                <a:latin typeface="+mn-lt"/>
                <a:cs typeface="Arial"/>
              </a:rPr>
              <a:t>d’urgence </a:t>
            </a:r>
            <a:r>
              <a:rPr lang="fr" sz="4000" b="1" dirty="0">
                <a:latin typeface="+mn-lt"/>
                <a:cs typeface="Arial"/>
              </a:rPr>
              <a:t> </a:t>
            </a:r>
            <a:br>
              <a:rPr lang="en-US" sz="3200" b="1" dirty="0">
                <a:latin typeface="+mn-lt"/>
                <a:cs typeface="Arial"/>
              </a:rPr>
            </a:br>
            <a:endParaRPr lang="en-US" sz="3200" b="1" dirty="0">
              <a:latin typeface="+mn-lt"/>
              <a:cs typeface="Arial"/>
            </a:endParaRPr>
          </a:p>
        </p:txBody>
      </p:sp>
      <p:sp>
        <p:nvSpPr>
          <p:cNvPr id="5" name="TextBox 1">
            <a:extLst>
              <a:ext uri="{FF2B5EF4-FFF2-40B4-BE49-F238E27FC236}">
                <a16:creationId xmlns:a16="http://schemas.microsoft.com/office/drawing/2014/main" id="{A6E3036A-D46B-4B36-94A5-3D05B996E415}"/>
              </a:ext>
            </a:extLst>
          </p:cNvPr>
          <p:cNvSpPr txBox="1"/>
          <p:nvPr>
            <p:custDataLst>
              <p:tags r:id="rId2"/>
            </p:custDataLst>
          </p:nvPr>
        </p:nvSpPr>
        <p:spPr>
          <a:xfrm>
            <a:off x="4203611" y="4197486"/>
            <a:ext cx="2520280" cy="369332"/>
          </a:xfrm>
          <a:prstGeom prst="rect">
            <a:avLst/>
          </a:prstGeom>
          <a:noFill/>
        </p:spPr>
        <p:txBody>
          <a:bodyPr wrap="square" lIns="91440" tIns="45720" rIns="91440" bIns="45720" rtlCol="0" anchor="t">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rtl="0"/>
            <a:r>
              <a:rPr lang="fr" b="1" dirty="0">
                <a:solidFill>
                  <a:srgbClr val="002060"/>
                </a:solidFill>
                <a:latin typeface="Arial"/>
                <a:cs typeface="Arial"/>
              </a:rPr>
              <a:t>Durée : 30- 45’</a:t>
            </a:r>
            <a:endParaRPr lang="en-GB" dirty="0">
              <a:latin typeface="Arial"/>
              <a:cs typeface="Arial"/>
            </a:endParaRPr>
          </a:p>
        </p:txBody>
      </p:sp>
    </p:spTree>
    <p:extLst>
      <p:ext uri="{BB962C8B-B14F-4D97-AF65-F5344CB8AC3E}">
        <p14:creationId xmlns:p14="http://schemas.microsoft.com/office/powerpoint/2010/main" val="342629472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290456" y="1247001"/>
            <a:ext cx="6508377" cy="4654071"/>
          </a:xfrm>
        </p:spPr>
        <p:txBody>
          <a:bodyPr vert="horz" wrap="square" lIns="68580" tIns="34290" rIns="68580" bIns="34290" numCol="1" rtlCol="0" anchor="t" anchorCtr="0" compatLnSpc="1">
            <a:prstTxWarp prst="textNoShape">
              <a:avLst/>
            </a:prstTxWarp>
            <a:noAutofit/>
          </a:bodyPr>
          <a:lstStyle/>
          <a:p>
            <a:pPr marL="0" indent="0" rtl="0">
              <a:buNone/>
            </a:pPr>
            <a:r>
              <a:rPr lang="fr" sz="1600" dirty="0">
                <a:cs typeface="Arial"/>
              </a:rPr>
              <a:t>L’exploitation et la violence sexuelles dans les crises humanitaires constituent une atteinte grave, voire mortelle, du point de vue de la santé publique et des droits humains. </a:t>
            </a:r>
          </a:p>
          <a:p>
            <a:pPr marL="0" indent="0" rtl="0">
              <a:buNone/>
            </a:pPr>
            <a:endParaRPr lang="en-US" sz="1600" dirty="0"/>
          </a:p>
          <a:p>
            <a:pPr rtl="0"/>
            <a:r>
              <a:rPr lang="fr" sz="1600" b="1" dirty="0">
                <a:solidFill>
                  <a:srgbClr val="C00000"/>
                </a:solidFill>
                <a:cs typeface="Arial"/>
              </a:rPr>
              <a:t>Exploitation sexuelle :</a:t>
            </a:r>
            <a:r>
              <a:rPr lang="fr" sz="1600" dirty="0">
                <a:solidFill>
                  <a:srgbClr val="C00000"/>
                </a:solidFill>
                <a:cs typeface="Arial"/>
              </a:rPr>
              <a:t> </a:t>
            </a:r>
            <a:r>
              <a:rPr lang="fr" sz="1600" dirty="0">
                <a:cs typeface="Arial"/>
              </a:rPr>
              <a:t>fait d’abuser ou de tenter d’abuser d’un état de vulnérabilité, d’un rapport de force inégal ou de rapports de confiance à des fins sexuelles, notamment mais pas exclusivement en vue d’en tirer un avantage pécuniaire, social ou politique. </a:t>
            </a:r>
          </a:p>
          <a:p>
            <a:pPr rtl="0"/>
            <a:endParaRPr lang="fr" sz="1600" dirty="0">
              <a:cs typeface="Arial"/>
            </a:endParaRPr>
          </a:p>
          <a:p>
            <a:pPr rtl="0"/>
            <a:r>
              <a:rPr lang="fr" sz="1600" b="1" dirty="0">
                <a:solidFill>
                  <a:srgbClr val="C00000"/>
                </a:solidFill>
                <a:cs typeface="Arial"/>
              </a:rPr>
              <a:t>A</a:t>
            </a:r>
            <a:r>
              <a:rPr lang="en" sz="1600" b="1" dirty="0">
                <a:solidFill>
                  <a:srgbClr val="C00000"/>
                </a:solidFill>
                <a:cs typeface="Arial"/>
              </a:rPr>
              <a:t>bus sexuel :</a:t>
            </a:r>
            <a:r>
              <a:rPr lang="en" sz="1600" dirty="0">
                <a:solidFill>
                  <a:srgbClr val="C00000"/>
                </a:solidFill>
                <a:cs typeface="Arial"/>
              </a:rPr>
              <a:t> </a:t>
            </a:r>
            <a:r>
              <a:rPr lang="en" sz="1600" dirty="0">
                <a:cs typeface="Arial"/>
              </a:rPr>
              <a:t>désigne toute atteinte sexuelle commise avec force, contrainte ou à la faveur d’un rapport inégal, la menace d’une telle atteinte constituant aussi un abus sexuel. </a:t>
            </a:r>
          </a:p>
          <a:p>
            <a:pPr rtl="0"/>
            <a:endParaRPr lang="en" sz="1600" dirty="0">
              <a:cs typeface="Arial"/>
            </a:endParaRPr>
          </a:p>
          <a:p>
            <a:pPr rtl="0"/>
            <a:r>
              <a:rPr lang="fr" sz="1600" b="1" dirty="0">
                <a:solidFill>
                  <a:srgbClr val="C00000"/>
                </a:solidFill>
                <a:cs typeface="Arial"/>
              </a:rPr>
              <a:t>L’exploitation et les abus sexuels</a:t>
            </a:r>
            <a:r>
              <a:rPr lang="fr" sz="1600" dirty="0">
                <a:solidFill>
                  <a:srgbClr val="C00000"/>
                </a:solidFill>
                <a:cs typeface="Arial"/>
              </a:rPr>
              <a:t> </a:t>
            </a:r>
            <a:r>
              <a:rPr lang="fr" sz="1600" dirty="0">
                <a:cs typeface="Arial"/>
              </a:rPr>
              <a:t>incluent également les rapports sexuels avec un enfant, quel que soit le contexte, un enfant étant défini comme un « être humain âgé de moins de dix-huit ans ».</a:t>
            </a:r>
          </a:p>
        </p:txBody>
      </p:sp>
      <p:sp>
        <p:nvSpPr>
          <p:cNvPr id="2" name="Titre 1"/>
          <p:cNvSpPr>
            <a:spLocks noGrp="1"/>
          </p:cNvSpPr>
          <p:nvPr>
            <p:ph type="title" idx="4294967295"/>
            <p:custDataLst>
              <p:tags r:id="rId2"/>
            </p:custDataLst>
          </p:nvPr>
        </p:nvSpPr>
        <p:spPr>
          <a:xfrm>
            <a:off x="0" y="0"/>
            <a:ext cx="7627172" cy="857250"/>
          </a:xfrm>
        </p:spPr>
        <p:txBody>
          <a:bodyPr rtlCol="0">
            <a:noAutofit/>
          </a:bodyPr>
          <a:lstStyle/>
          <a:p>
            <a:pPr rtl="0"/>
            <a:r>
              <a:rPr lang="fr" sz="3200" b="1" dirty="0">
                <a:latin typeface="+mn-lt"/>
                <a:cs typeface="Arial"/>
              </a:rPr>
              <a:t>Prévention et lutte contre l’exploitation, les abus et le harcèlement sexuels</a:t>
            </a:r>
            <a:endParaRPr lang="fr-FR" sz="3200" b="1" dirty="0">
              <a:latin typeface="+mn-lt"/>
              <a:cs typeface="Arial"/>
            </a:endParaRPr>
          </a:p>
        </p:txBody>
      </p:sp>
      <p:pic>
        <p:nvPicPr>
          <p:cNvPr id="6" name="Image 6" descr="Une image contenant texte, personne, debout, extérieur&#10;&#10;Description générée automatiquement">
            <a:extLst>
              <a:ext uri="{FF2B5EF4-FFF2-40B4-BE49-F238E27FC236}">
                <a16:creationId xmlns:a16="http://schemas.microsoft.com/office/drawing/2014/main" id="{8CB989F4-41D6-445F-BD13-BFED46640A4D}"/>
              </a:ext>
            </a:extLst>
          </p:cNvPr>
          <p:cNvPicPr>
            <a:picLocks noChangeAspect="1"/>
          </p:cNvPicPr>
          <p:nvPr>
            <p:custDataLst>
              <p:tags r:id="rId3"/>
            </p:custDataLst>
          </p:nvPr>
        </p:nvPicPr>
        <p:blipFill>
          <a:blip r:embed="rId7"/>
          <a:stretch>
            <a:fillRect/>
          </a:stretch>
        </p:blipFill>
        <p:spPr>
          <a:xfrm>
            <a:off x="7088651" y="1832456"/>
            <a:ext cx="4700085" cy="2667889"/>
          </a:xfrm>
          <a:prstGeom prst="rect">
            <a:avLst/>
          </a:prstGeom>
        </p:spPr>
      </p:pic>
      <p:sp>
        <p:nvSpPr>
          <p:cNvPr id="5" name="ZoneTexte 1">
            <a:extLst>
              <a:ext uri="{FF2B5EF4-FFF2-40B4-BE49-F238E27FC236}">
                <a16:creationId xmlns:a16="http://schemas.microsoft.com/office/drawing/2014/main" id="{C18DF027-DFDA-3B3A-E672-80D2C3E0390B}"/>
              </a:ext>
            </a:extLst>
          </p:cNvPr>
          <p:cNvSpPr txBox="1"/>
          <p:nvPr>
            <p:custDataLst>
              <p:tags r:id="rId4"/>
            </p:custDataLst>
          </p:nvPr>
        </p:nvSpPr>
        <p:spPr>
          <a:xfrm>
            <a:off x="7087341" y="4890827"/>
            <a:ext cx="4698150" cy="847164"/>
          </a:xfrm>
          <a:prstGeom prst="rect">
            <a:avLst/>
          </a:prstGeom>
          <a:solidFill>
            <a:srgbClr val="C00000"/>
          </a:solidFill>
        </p:spPr>
        <p:txBody>
          <a:bodyPr vert="horz" lIns="68580" tIns="34290" rIns="68580" bIns="34290" rtlCol="0" anchor="ctr">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600" b="1" dirty="0">
                <a:solidFill>
                  <a:prstClr val="white"/>
                </a:solidFill>
                <a:latin typeface="Arial"/>
                <a:cs typeface="Arial"/>
              </a:rPr>
              <a:t>L’OMS applique une tolérance zéro concernant l’exploitation et les abus sexuels et l’inaction contre de tels actes.</a:t>
            </a:r>
            <a:endParaRPr lang="en-US" sz="1200" b="1" dirty="0">
              <a:solidFill>
                <a:prstClr val="white"/>
              </a:solidFill>
              <a:latin typeface="Arial"/>
              <a:cs typeface="Arial"/>
            </a:endParaRPr>
          </a:p>
        </p:txBody>
      </p:sp>
    </p:spTree>
    <p:extLst>
      <p:ext uri="{BB962C8B-B14F-4D97-AF65-F5344CB8AC3E}">
        <p14:creationId xmlns:p14="http://schemas.microsoft.com/office/powerpoint/2010/main" val="9827755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520351-6D4C-47DF-8F08-4EFD7D80A005}"/>
              </a:ext>
            </a:extLst>
          </p:cNvPr>
          <p:cNvSpPr>
            <a:spLocks noGrp="1"/>
          </p:cNvSpPr>
          <p:nvPr>
            <p:ph type="title" idx="4294967295"/>
            <p:custDataLst>
              <p:tags r:id="rId1"/>
            </p:custDataLst>
          </p:nvPr>
        </p:nvSpPr>
        <p:spPr>
          <a:xfrm>
            <a:off x="0" y="-131971"/>
            <a:ext cx="10191750" cy="857250"/>
          </a:xfrm>
        </p:spPr>
        <p:txBody>
          <a:bodyPr rtlCol="0"/>
          <a:lstStyle/>
          <a:p>
            <a:pPr rtl="0"/>
            <a:r>
              <a:rPr lang="fr" sz="3200" b="1" dirty="0">
                <a:latin typeface="+mn-lt"/>
                <a:cs typeface="Arial"/>
              </a:rPr>
              <a:t>Exemples d’actes d’exploitation ou d’abus sexuels </a:t>
            </a:r>
          </a:p>
        </p:txBody>
      </p:sp>
      <p:sp>
        <p:nvSpPr>
          <p:cNvPr id="3" name="ZoneTexte 2">
            <a:extLst>
              <a:ext uri="{FF2B5EF4-FFF2-40B4-BE49-F238E27FC236}">
                <a16:creationId xmlns:a16="http://schemas.microsoft.com/office/drawing/2014/main" id="{109620D3-7F38-468B-8B1A-988B2E7579F9}"/>
              </a:ext>
            </a:extLst>
          </p:cNvPr>
          <p:cNvSpPr txBox="1"/>
          <p:nvPr>
            <p:custDataLst>
              <p:tags r:id="rId2"/>
            </p:custDataLst>
          </p:nvPr>
        </p:nvSpPr>
        <p:spPr>
          <a:xfrm>
            <a:off x="654358" y="1115670"/>
            <a:ext cx="10876226" cy="452393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30000"/>
              </a:lnSpc>
            </a:pPr>
            <a:r>
              <a:rPr lang="fr" sz="1600" b="1" dirty="0">
                <a:solidFill>
                  <a:srgbClr val="C00000"/>
                </a:solidFill>
                <a:cs typeface="Arial"/>
              </a:rPr>
              <a:t>Situations constituant des actes d’exploitation ou d’abus sexuels :</a:t>
            </a:r>
          </a:p>
          <a:p>
            <a:pPr marL="285750" indent="-285750" rtl="0">
              <a:lnSpc>
                <a:spcPct val="130000"/>
              </a:lnSpc>
              <a:buFont typeface="Arial"/>
              <a:buChar char="•"/>
            </a:pPr>
            <a:r>
              <a:rPr lang="fr" sz="1600" dirty="0">
                <a:cs typeface="Arial"/>
              </a:rPr>
              <a:t>Pratiquer des attouchements non désirés. </a:t>
            </a:r>
            <a:endParaRPr lang="fr-FR" sz="1600" dirty="0">
              <a:solidFill>
                <a:prstClr val="black"/>
              </a:solidFill>
              <a:cs typeface="Arial"/>
            </a:endParaRPr>
          </a:p>
          <a:p>
            <a:pPr marL="285750" indent="-285750" rtl="0">
              <a:lnSpc>
                <a:spcPct val="130000"/>
              </a:lnSpc>
              <a:buFont typeface="Arial"/>
              <a:buChar char="•"/>
            </a:pPr>
            <a:r>
              <a:rPr lang="fr" sz="1600" dirty="0">
                <a:solidFill>
                  <a:prstClr val="black"/>
                </a:solidFill>
                <a:cs typeface="Arial"/>
              </a:rPr>
              <a:t>Exiger une relation sexuelle quel que soit le contexte.</a:t>
            </a:r>
          </a:p>
          <a:p>
            <a:pPr marL="285750" indent="-285750" rtl="0">
              <a:lnSpc>
                <a:spcPct val="130000"/>
              </a:lnSpc>
              <a:buFont typeface="Arial"/>
              <a:buChar char="•"/>
            </a:pPr>
            <a:r>
              <a:rPr lang="fr" sz="1600" dirty="0">
                <a:solidFill>
                  <a:prstClr val="black"/>
                </a:solidFill>
                <a:cs typeface="Arial"/>
              </a:rPr>
              <a:t>Imposer une relation sexuelle comme condition à l’octroi d’une aide.</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Forcer quelqu’un à avoir une relation sexuelle, ou le forcer à avoir une relation sexuelle avec un tiers. </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Forcer quelqu’un à se livrer à la prostitution ou à la pornographie. </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Refuser les pratiques sexuelles sans risque.</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Enregistrer sur vidéocassette ou photographier des actes sexuels et les diffuser sans autorisation. </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Affirmer dans des documents juridiques qu’une personne a des antécédents de prostitution, ou menacer de le faire.</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S’adresser à quelqu’un en utilisant des noms à caractère sexuel. </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Insister sur des choses à caractère sexuel, notamment sur des plaisanteries susceptibles de mettre mal à l’aise, de faire peur ou de blesser. </a:t>
            </a:r>
            <a:endParaRPr lang="en-US" sz="1600" dirty="0">
              <a:solidFill>
                <a:prstClr val="black"/>
              </a:solidFill>
              <a:cs typeface="Calibri"/>
            </a:endParaRPr>
          </a:p>
          <a:p>
            <a:pPr marL="285750" indent="-285750" rtl="0">
              <a:lnSpc>
                <a:spcPct val="130000"/>
              </a:lnSpc>
              <a:buFont typeface="Arial"/>
              <a:buChar char="•"/>
            </a:pPr>
            <a:r>
              <a:rPr lang="fr" sz="1600" dirty="0">
                <a:solidFill>
                  <a:prstClr val="black"/>
                </a:solidFill>
                <a:cs typeface="Arial"/>
              </a:rPr>
              <a:t>Dire à une personne qu’elle ou un tiers sont obligés d’avoir une relation sexuelle, en faisant de celle-ci une condition pour l’obtention de quelque chose.</a:t>
            </a:r>
            <a:endParaRPr lang="en-US" sz="1600" dirty="0">
              <a:solidFill>
                <a:prstClr val="black"/>
              </a:solidFill>
              <a:cs typeface="Calibri"/>
            </a:endParaRPr>
          </a:p>
        </p:txBody>
      </p:sp>
    </p:spTree>
    <p:extLst>
      <p:ext uri="{BB962C8B-B14F-4D97-AF65-F5344CB8AC3E}">
        <p14:creationId xmlns:p14="http://schemas.microsoft.com/office/powerpoint/2010/main" val="409354847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539496" y="2377440"/>
            <a:ext cx="4736592" cy="3523632"/>
          </a:xfrm>
        </p:spPr>
        <p:txBody>
          <a:bodyPr rtlCol="0">
            <a:normAutofit/>
          </a:bodyPr>
          <a:lstStyle/>
          <a:p>
            <a:pPr marL="0" indent="0" rtl="0">
              <a:buNone/>
            </a:pPr>
            <a:r>
              <a:rPr lang="fr" sz="2400" b="1" dirty="0">
                <a:solidFill>
                  <a:srgbClr val="C00000"/>
                </a:solidFill>
                <a:cs typeface="Arial"/>
              </a:rPr>
              <a:t>Q3 : Que peut-on faire pour prévenir les actes d’abus et d’exploitation sexuels qui pourraient être commis par les membres de l’EIR ?</a:t>
            </a:r>
            <a:endParaRPr lang="en-US" sz="2400" dirty="0">
              <a:solidFill>
                <a:srgbClr val="C00000"/>
              </a:solidFill>
            </a:endParaRPr>
          </a:p>
          <a:p>
            <a:pPr rtl="0"/>
            <a:endParaRPr lang="en-US" sz="2800" b="1" dirty="0">
              <a:latin typeface="Arial"/>
              <a:cs typeface="Arial"/>
            </a:endParaRPr>
          </a:p>
          <a:p>
            <a:pPr rtl="0">
              <a:buFont typeface="Courier New" charset="0"/>
              <a:buChar char="o"/>
            </a:pPr>
            <a:endParaRPr lang="en-US" sz="2800" dirty="0">
              <a:latin typeface="Arial"/>
              <a:cs typeface="Arial"/>
            </a:endParaRPr>
          </a:p>
          <a:p>
            <a:pPr rtl="0">
              <a:buFont typeface="Courier New" charset="0"/>
              <a:buChar char="o"/>
            </a:pPr>
            <a:endParaRPr lang="en-US" sz="2800" i="1" dirty="0"/>
          </a:p>
        </p:txBody>
      </p:sp>
      <p:sp>
        <p:nvSpPr>
          <p:cNvPr id="5" name="Titre 1">
            <a:extLst>
              <a:ext uri="{FF2B5EF4-FFF2-40B4-BE49-F238E27FC236}">
                <a16:creationId xmlns:a16="http://schemas.microsoft.com/office/drawing/2014/main" id="{E9A294E3-122C-65C8-B2B9-B4969F1CA719}"/>
              </a:ext>
            </a:extLst>
          </p:cNvPr>
          <p:cNvSpPr txBox="1">
            <a:spLocks/>
          </p:cNvSpPr>
          <p:nvPr>
            <p:custDataLst>
              <p:tags r:id="rId2"/>
            </p:custDataLst>
          </p:nvPr>
        </p:nvSpPr>
        <p:spPr bwMode="auto">
          <a:xfrm>
            <a:off x="173008" y="0"/>
            <a:ext cx="3557744" cy="57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mn-lt"/>
                <a:cs typeface="Arial"/>
              </a:rPr>
              <a:t>Question 3</a:t>
            </a:r>
            <a:endParaRPr lang="fr" sz="3200" dirty="0">
              <a:latin typeface="Arial"/>
              <a:cs typeface="Arial"/>
            </a:endParaRPr>
          </a:p>
        </p:txBody>
      </p:sp>
      <p:pic>
        <p:nvPicPr>
          <p:cNvPr id="6" name="Graphic 5" descr="Question Mark with solid fill">
            <a:extLst>
              <a:ext uri="{FF2B5EF4-FFF2-40B4-BE49-F238E27FC236}">
                <a16:creationId xmlns:a16="http://schemas.microsoft.com/office/drawing/2014/main" id="{52DA392B-BC26-4D76-AA3F-689B7401CD4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98920" y="1447800"/>
            <a:ext cx="3816096" cy="3816096"/>
          </a:xfrm>
          <a:prstGeom prst="rect">
            <a:avLst/>
          </a:prstGeom>
        </p:spPr>
      </p:pic>
    </p:spTree>
    <p:extLst>
      <p:ext uri="{BB962C8B-B14F-4D97-AF65-F5344CB8AC3E}">
        <p14:creationId xmlns:p14="http://schemas.microsoft.com/office/powerpoint/2010/main" val="9718442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533400" y="1247001"/>
            <a:ext cx="11189208" cy="2666631"/>
          </a:xfrm>
        </p:spPr>
        <p:txBody>
          <a:bodyPr rtlCol="0">
            <a:normAutofit/>
          </a:bodyPr>
          <a:lstStyle/>
          <a:p>
            <a:pPr marL="0" indent="0" rtl="0">
              <a:buNone/>
            </a:pPr>
            <a:r>
              <a:rPr lang="fr" sz="2400" b="1" dirty="0">
                <a:solidFill>
                  <a:srgbClr val="C00000"/>
                </a:solidFill>
                <a:cs typeface="Arial"/>
              </a:rPr>
              <a:t>Q3 : Que peu-on faire pour prévenir les actes d’abus et d’exploitation sexuels qui pourraient être commis par les membres de l’EIR ?</a:t>
            </a:r>
            <a:endParaRPr lang="en-US" sz="2400" dirty="0">
              <a:solidFill>
                <a:srgbClr val="C00000"/>
              </a:solidFill>
            </a:endParaRPr>
          </a:p>
          <a:p>
            <a:pPr rtl="0">
              <a:buFont typeface="Wingdings" charset="0"/>
              <a:buChar char="ü"/>
            </a:pPr>
            <a:r>
              <a:rPr lang="fr" sz="2400" dirty="0">
                <a:solidFill>
                  <a:srgbClr val="00B050"/>
                </a:solidFill>
                <a:cs typeface="Arial"/>
              </a:rPr>
              <a:t>Élaborer un code de conduite concernant les abus et l’exploitation sexuels, et veiller à son application par les membres de l’EIR.</a:t>
            </a:r>
            <a:endParaRPr lang="en-US" sz="2400" dirty="0">
              <a:solidFill>
                <a:srgbClr val="00B050"/>
              </a:solidFill>
            </a:endParaRPr>
          </a:p>
          <a:p>
            <a:pPr rtl="0">
              <a:buFont typeface="Wingdings" charset="0"/>
              <a:buChar char="ü"/>
            </a:pPr>
            <a:r>
              <a:rPr lang="fr" sz="2400" dirty="0">
                <a:solidFill>
                  <a:srgbClr val="00B050"/>
                </a:solidFill>
                <a:cs typeface="Arial"/>
              </a:rPr>
              <a:t>Former les EIR à l’application de ce code de conduite.</a:t>
            </a:r>
          </a:p>
          <a:p>
            <a:pPr rtl="0">
              <a:buFont typeface="Wingdings" charset="0"/>
              <a:buChar char="ü"/>
            </a:pPr>
            <a:r>
              <a:rPr lang="fr" sz="2400" dirty="0">
                <a:solidFill>
                  <a:srgbClr val="00B050"/>
                </a:solidFill>
                <a:cs typeface="Arial"/>
              </a:rPr>
              <a:t>Sensibiliser sur les risques auxquels sont exposés les membres de l’EIR : mesures disciplinaires, infections sexuellement transmissibles (VIH, hépatite, etc.), attaques…</a:t>
            </a:r>
          </a:p>
          <a:p>
            <a:pPr rtl="0">
              <a:buFont typeface="Courier New" charset="0"/>
              <a:buChar char="o"/>
            </a:pPr>
            <a:endParaRPr lang="en-US" sz="2800" dirty="0">
              <a:latin typeface="Arial"/>
              <a:cs typeface="Arial"/>
            </a:endParaRPr>
          </a:p>
          <a:p>
            <a:pPr rtl="0">
              <a:buFont typeface="Courier New" charset="0"/>
              <a:buChar char="o"/>
            </a:pPr>
            <a:endParaRPr lang="en-US" sz="2800" i="1" dirty="0"/>
          </a:p>
        </p:txBody>
      </p:sp>
      <p:sp>
        <p:nvSpPr>
          <p:cNvPr id="5" name="Titre 1">
            <a:extLst>
              <a:ext uri="{FF2B5EF4-FFF2-40B4-BE49-F238E27FC236}">
                <a16:creationId xmlns:a16="http://schemas.microsoft.com/office/drawing/2014/main" id="{E9A294E3-122C-65C8-B2B9-B4969F1CA719}"/>
              </a:ext>
            </a:extLst>
          </p:cNvPr>
          <p:cNvSpPr txBox="1">
            <a:spLocks/>
          </p:cNvSpPr>
          <p:nvPr>
            <p:custDataLst>
              <p:tags r:id="rId2"/>
            </p:custDataLst>
          </p:nvPr>
        </p:nvSpPr>
        <p:spPr bwMode="auto">
          <a:xfrm>
            <a:off x="136432" y="0"/>
            <a:ext cx="3640040" cy="472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Arial"/>
                <a:cs typeface="Arial"/>
              </a:rPr>
              <a:t>Réponse Q3 </a:t>
            </a:r>
          </a:p>
        </p:txBody>
      </p:sp>
      <p:sp>
        <p:nvSpPr>
          <p:cNvPr id="2" name="ZoneTexte 1">
            <a:extLst>
              <a:ext uri="{FF2B5EF4-FFF2-40B4-BE49-F238E27FC236}">
                <a16:creationId xmlns:a16="http://schemas.microsoft.com/office/drawing/2014/main" id="{86FF6298-93C8-BCD4-CBB4-9CB0901BEE8B}"/>
              </a:ext>
            </a:extLst>
          </p:cNvPr>
          <p:cNvSpPr txBox="1"/>
          <p:nvPr>
            <p:custDataLst>
              <p:tags r:id="rId3"/>
            </p:custDataLst>
          </p:nvPr>
        </p:nvSpPr>
        <p:spPr>
          <a:xfrm>
            <a:off x="533400" y="4113364"/>
            <a:ext cx="11189208" cy="1871474"/>
          </a:xfrm>
          <a:prstGeom prst="rect">
            <a:avLst/>
          </a:prstGeom>
          <a:solidFill>
            <a:srgbClr val="C0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fontAlgn="base">
              <a:lnSpc>
                <a:spcPct val="80000"/>
              </a:lnSpc>
              <a:spcBef>
                <a:spcPct val="20000"/>
              </a:spcBef>
              <a:spcAft>
                <a:spcPct val="0"/>
              </a:spcAft>
            </a:pPr>
            <a:r>
              <a:rPr lang="fr" sz="2400" dirty="0">
                <a:solidFill>
                  <a:schemeClr val="bg1"/>
                </a:solidFill>
                <a:cs typeface="Arial"/>
              </a:rPr>
              <a:t>Du fait de leur mission, les membres de l’EIR sont en contact direct avec les bénéficiaires et doivent donc s’abstenir d’avoir des relations sexuelles avec ces derniers.​ Il</a:t>
            </a:r>
            <a:r>
              <a:rPr lang="fr-FR" sz="2400" dirty="0">
                <a:solidFill>
                  <a:schemeClr val="bg1"/>
                </a:solidFill>
                <a:cs typeface="Arial"/>
              </a:rPr>
              <a:t>s </a:t>
            </a:r>
            <a:r>
              <a:rPr lang="fr" sz="2400" dirty="0">
                <a:solidFill>
                  <a:schemeClr val="bg1"/>
                </a:solidFill>
                <a:cs typeface="Arial"/>
              </a:rPr>
              <a:t>doivent également signaler toute situation dans laquelle, compte tenu de la nature de leurs fonctions, ils pourraient être amenés à soupçonner l’existence d’actes d’exploitation ou d’abus sexuels, ou à repérer tout signe indiquant de tels agissements.​</a:t>
            </a:r>
            <a:endParaRPr lang="fr-FR" sz="2400" dirty="0">
              <a:solidFill>
                <a:schemeClr val="bg1"/>
              </a:solidFill>
              <a:cs typeface="Calibri"/>
            </a:endParaRPr>
          </a:p>
        </p:txBody>
      </p:sp>
    </p:spTree>
    <p:extLst>
      <p:ext uri="{BB962C8B-B14F-4D97-AF65-F5344CB8AC3E}">
        <p14:creationId xmlns:p14="http://schemas.microsoft.com/office/powerpoint/2010/main" val="39432539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4273549" y="2157984"/>
            <a:ext cx="7366763" cy="2496312"/>
          </a:xfrm>
        </p:spPr>
        <p:txBody>
          <a:bodyPr rtlCol="0">
            <a:normAutofit fontScale="92500"/>
          </a:bodyPr>
          <a:lstStyle/>
          <a:p>
            <a:pPr marL="0" indent="0" algn="ctr" rtl="0">
              <a:buNone/>
            </a:pPr>
            <a:r>
              <a:rPr lang="fr" sz="3600" dirty="0">
                <a:solidFill>
                  <a:srgbClr val="FF0000"/>
                </a:solidFill>
                <a:cs typeface="Arial"/>
              </a:rPr>
              <a:t>Le cas échéant, veuillez insérer ici les principales dispositions prévues par le code de conduite applicable aux intervenants de terrain dans le pays et/ou documents de référence existants.</a:t>
            </a:r>
            <a:endParaRPr lang="fr-FR" sz="3600" dirty="0">
              <a:solidFill>
                <a:srgbClr val="FF0000"/>
              </a:solidFill>
            </a:endParaRPr>
          </a:p>
          <a:p>
            <a:pPr rtl="0">
              <a:buFont typeface="Courier New" charset="0"/>
              <a:buChar char="o"/>
            </a:pPr>
            <a:endParaRPr lang="en-US" sz="2800" dirty="0">
              <a:cs typeface="Arial"/>
            </a:endParaRPr>
          </a:p>
          <a:p>
            <a:pPr rtl="0">
              <a:buFont typeface="Courier New" charset="0"/>
              <a:buChar char="o"/>
            </a:pPr>
            <a:endParaRPr lang="en-US" sz="2800" dirty="0"/>
          </a:p>
        </p:txBody>
      </p:sp>
      <p:sp>
        <p:nvSpPr>
          <p:cNvPr id="2" name="TextBox 1">
            <a:extLst>
              <a:ext uri="{FF2B5EF4-FFF2-40B4-BE49-F238E27FC236}">
                <a16:creationId xmlns:a16="http://schemas.microsoft.com/office/drawing/2014/main" id="{AA734A3F-C35A-4C07-8865-9B85C60A0CA7}"/>
              </a:ext>
            </a:extLst>
          </p:cNvPr>
          <p:cNvSpPr txBox="1"/>
          <p:nvPr/>
        </p:nvSpPr>
        <p:spPr>
          <a:xfrm>
            <a:off x="402336" y="411480"/>
            <a:ext cx="2450592"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ea typeface="Calibri"/>
                <a:cs typeface="Calibri"/>
                <a:sym typeface="Calibri"/>
              </a:rPr>
              <a:t>Note aux facilitateurs</a:t>
            </a:r>
            <a:endParaRPr kumimoji="0" lang="en-US" sz="3200" b="1" i="0" u="none" strike="noStrike" cap="none" spc="0" normalizeH="0" baseline="0" dirty="0">
              <a:ln>
                <a:noFill/>
              </a:ln>
              <a:solidFill>
                <a:schemeClr val="bg1"/>
              </a:solidFill>
              <a:effectLst/>
              <a:uFillTx/>
              <a:ea typeface="Calibri"/>
              <a:cs typeface="Calibri"/>
              <a:sym typeface="Calibri"/>
            </a:endParaRPr>
          </a:p>
        </p:txBody>
      </p:sp>
    </p:spTree>
    <p:extLst>
      <p:ext uri="{BB962C8B-B14F-4D97-AF65-F5344CB8AC3E}">
        <p14:creationId xmlns:p14="http://schemas.microsoft.com/office/powerpoint/2010/main" val="403945586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custDataLst>
              <p:tags r:id="rId1"/>
            </p:custDataLst>
          </p:nvPr>
        </p:nvSpPr>
        <p:spPr>
          <a:xfrm>
            <a:off x="3144603" y="2404923"/>
            <a:ext cx="6172200" cy="857250"/>
          </a:xfrm>
        </p:spPr>
        <p:txBody>
          <a:bodyPr rtlCol="0"/>
          <a:lstStyle/>
          <a:p>
            <a:pPr algn="ctr" rtl="0"/>
            <a:r>
              <a:rPr lang="fr" sz="4400" b="1" dirty="0">
                <a:latin typeface="+mn-lt"/>
                <a:cs typeface="Arial"/>
              </a:rPr>
              <a:t>Merci !</a:t>
            </a:r>
          </a:p>
        </p:txBody>
      </p:sp>
    </p:spTree>
    <p:extLst>
      <p:ext uri="{BB962C8B-B14F-4D97-AF65-F5344CB8AC3E}">
        <p14:creationId xmlns:p14="http://schemas.microsoft.com/office/powerpoint/2010/main" val="3873561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660285" y="1062422"/>
            <a:ext cx="10450423" cy="5206965"/>
          </a:xfrm>
        </p:spPr>
        <p:txBody>
          <a:bodyPr vert="horz" wrap="square" lIns="10125" tIns="0" rIns="10125" bIns="0" numCol="1" rtlCol="0" anchor="t" anchorCtr="0" compatLnSpc="1">
            <a:prstTxWarp prst="textNoShape">
              <a:avLst/>
            </a:prstTxWarp>
            <a:noAutofit/>
          </a:bodyPr>
          <a:lstStyle/>
          <a:p>
            <a:pPr marL="0" indent="0">
              <a:buNone/>
            </a:pPr>
            <a:r>
              <a:rPr lang="fr" sz="1500" b="1" dirty="0">
                <a:cs typeface="Arial"/>
              </a:rPr>
              <a:t>Plateforme d’apprentissage de l’OMS sur la sécurité sanitaire – Supports de formation</a:t>
            </a:r>
          </a:p>
          <a:p>
            <a:pPr marL="0" indent="0">
              <a:buNone/>
            </a:pPr>
            <a:endParaRPr lang="en-US" sz="1500" dirty="0">
              <a:cs typeface="Arial"/>
            </a:endParaRPr>
          </a:p>
          <a:p>
            <a:pPr marL="0" indent="0">
              <a:buNone/>
            </a:pPr>
            <a:r>
              <a:rPr lang="fr" sz="1500" dirty="0">
                <a:cs typeface="Arial"/>
              </a:rPr>
              <a:t>Les présents supports de formation sont la propriété de © l’Organisation mondiale de la Santé (OMS), 2022. Tous droits réservés.</a:t>
            </a:r>
          </a:p>
          <a:p>
            <a:pPr marL="0" indent="0">
              <a:buNone/>
            </a:pPr>
            <a:r>
              <a:rPr lang="fr" sz="1500" dirty="0">
                <a:cs typeface="Arial"/>
              </a:rPr>
              <a:t>Votre utilisation des présents supports est soumise aux conditions d’utilisation de la « </a:t>
            </a:r>
            <a:r>
              <a:rPr lang="fr" sz="1500" u="sng" dirty="0">
                <a:cs typeface="Arial"/>
                <a:hlinkClick r:id="rId3"/>
              </a:rPr>
              <a:t>Plateforme d’apprentissage de l’OMS sur la sécurité sanitaire – Supports de formation</a:t>
            </a:r>
            <a:r>
              <a:rPr lang="fr" sz="1500" dirty="0">
                <a:cs typeface="Arial"/>
              </a:rPr>
              <a:t> », que vous avez acceptées en les téléchargeant, et qui sont disponibles sur la Plateforme d’apprentissage sur la sécurité sanitaire à l’adresse suivante : </a:t>
            </a:r>
            <a:r>
              <a:rPr lang="fr" sz="1500" u="sng" dirty="0">
                <a:cs typeface="Arial"/>
                <a:hlinkClick r:id="rId4"/>
              </a:rPr>
              <a:t>https://extranet.who.int/hslp</a:t>
            </a:r>
            <a:r>
              <a:rPr lang="fr" sz="1500" dirty="0">
                <a:cs typeface="Arial"/>
              </a:rPr>
              <a:t>.  </a:t>
            </a:r>
            <a:endParaRPr lang="en-US" sz="1500" dirty="0"/>
          </a:p>
          <a:p>
            <a:pPr marL="0" indent="0">
              <a:buNone/>
            </a:pPr>
            <a:endParaRPr lang="en-US" sz="1500" dirty="0"/>
          </a:p>
          <a:p>
            <a:pPr marL="0" indent="0">
              <a:buNone/>
            </a:pPr>
            <a:r>
              <a:rPr lang="fr" sz="15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500" dirty="0"/>
          </a:p>
          <a:p>
            <a:pPr marL="0" indent="0">
              <a:buNone/>
            </a:pPr>
            <a:endParaRPr lang="en-US" sz="1500" dirty="0"/>
          </a:p>
          <a:p>
            <a:pPr marL="0" indent="0">
              <a:buNone/>
            </a:pPr>
            <a:r>
              <a:rPr lang="fr" sz="15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500" dirty="0">
                <a:cs typeface="Arial"/>
              </a:rPr>
              <a:t>https://extranet.who.int/hslp/</a:t>
            </a:r>
            <a:r>
              <a:rPr lang="fr" sz="15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500" dirty="0">
              <a:cs typeface="Times New Roman"/>
            </a:endParaRPr>
          </a:p>
          <a:p>
            <a:pPr marL="0" indent="0">
              <a:buNone/>
            </a:pPr>
            <a:r>
              <a:rPr lang="fr" sz="1500" dirty="0">
                <a:cs typeface="Arial"/>
              </a:rPr>
              <a:t>En outre, nous vous invitons à informer l’OMS de toute modification de ces documents utilisés à des fins publiques, d’archivage ou de formation continue, en envoyant un courrier électronique à l’adresse suivante : </a:t>
            </a:r>
            <a:r>
              <a:rPr lang="fr" sz="1500" u="sng" dirty="0">
                <a:solidFill>
                  <a:srgbClr val="0563C1"/>
                </a:solidFill>
                <a:cs typeface="Arial"/>
                <a:hlinkClick r:id="rId5"/>
              </a:rPr>
              <a:t>ihrhrt@who.int</a:t>
            </a:r>
            <a:r>
              <a:rPr lang="fr" sz="1500" dirty="0">
                <a:cs typeface="Arial"/>
              </a:rPr>
              <a:t>.</a:t>
            </a:r>
            <a:endParaRPr lang="en-US" sz="1500" dirty="0">
              <a:cs typeface="Arial"/>
            </a:endParaRPr>
          </a:p>
          <a:p>
            <a:pPr rtl="0"/>
            <a:endParaRPr lang="en-US" sz="1400" dirty="0"/>
          </a:p>
        </p:txBody>
      </p:sp>
    </p:spTree>
    <p:extLst>
      <p:ext uri="{BB962C8B-B14F-4D97-AF65-F5344CB8AC3E}">
        <p14:creationId xmlns:p14="http://schemas.microsoft.com/office/powerpoint/2010/main" val="77416639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445878" y="778411"/>
            <a:ext cx="2448147" cy="647466"/>
          </a:xfrm>
          <a:prstGeom prst="rect">
            <a:avLst/>
          </a:prstGeom>
        </p:spPr>
        <p:txBody>
          <a:bodyPr lIns="0" tIns="0" rIns="0" bIns="0" anchor="ctr">
            <a:normAutofit/>
          </a:bodyPr>
          <a:lstStyle/>
          <a:p>
            <a:r>
              <a:rPr sz="3200" b="1" dirty="0"/>
              <a:t>Introduction</a:t>
            </a:r>
          </a:p>
        </p:txBody>
      </p:sp>
      <p:sp>
        <p:nvSpPr>
          <p:cNvPr id="284" name="Google Shape;308;p8"/>
          <p:cNvSpPr txBox="1">
            <a:spLocks noGrp="1"/>
          </p:cNvSpPr>
          <p:nvPr>
            <p:ph type="body" idx="1"/>
          </p:nvPr>
        </p:nvSpPr>
        <p:spPr>
          <a:xfrm>
            <a:off x="4416552" y="1425877"/>
            <a:ext cx="7232904" cy="4381717"/>
          </a:xfrm>
          <a:prstGeom prst="rect">
            <a:avLst/>
          </a:prstGeom>
        </p:spPr>
        <p:txBody>
          <a:bodyPr lIns="0" tIns="0" rIns="0" bIns="0" anchor="t">
            <a:noAutofit/>
          </a:bodyPr>
          <a:lstStyle/>
          <a:p>
            <a:pPr>
              <a:spcBef>
                <a:spcPts val="200"/>
              </a:spcBef>
              <a:defRPr sz="2000"/>
            </a:pPr>
            <a:r>
              <a:rPr lang="fr" sz="2200" dirty="0">
                <a:latin typeface="Source Sans Pro Regular"/>
                <a:cs typeface="Segoe UI"/>
              </a:rPr>
              <a:t>Cette ressource d’apprentissage fait partie du Kit de formation avancée pour les équipes d’intervention rapide (KIFA EIR), et s’adresse en particulier aux membres des EIR.</a:t>
            </a:r>
            <a:endParaRPr lang="en-US" sz="2200" dirty="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endParaRPr lang="en-US" sz="2200" dirty="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Le KIFA EIR est une composante du Programme de Formation des Equipes d’Intervention Rapide de l'OMS.</a:t>
            </a:r>
            <a:endParaRPr lang="fr-FR" sz="2200" dirty="0">
              <a:latin typeface="Source Sans Pro Regular"/>
            </a:endParaRPr>
          </a:p>
        </p:txBody>
      </p:sp>
    </p:spTree>
    <p:extLst>
      <p:ext uri="{BB962C8B-B14F-4D97-AF65-F5344CB8AC3E}">
        <p14:creationId xmlns:p14="http://schemas.microsoft.com/office/powerpoint/2010/main" val="270354140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4480560" y="1783080"/>
            <a:ext cx="7196328" cy="3291840"/>
          </a:xfrm>
        </p:spPr>
        <p:txBody>
          <a:bodyPr rtlCol="0">
            <a:normAutofit fontScale="85000" lnSpcReduction="20000"/>
          </a:bodyPr>
          <a:lstStyle/>
          <a:p>
            <a:pPr rtl="0"/>
            <a:r>
              <a:rPr lang="fr-FR" sz="2800" dirty="0">
                <a:solidFill>
                  <a:srgbClr val="FF0000"/>
                </a:solidFill>
                <a:cs typeface="Arial"/>
              </a:rPr>
              <a:t>Cette session peut-être animée sous forme de discussion en plénière avec l’ensemble du groupe. </a:t>
            </a:r>
          </a:p>
          <a:p>
            <a:pPr rtl="0"/>
            <a:endParaRPr lang="fr-FR" sz="2800" dirty="0">
              <a:solidFill>
                <a:srgbClr val="FF0000"/>
              </a:solidFill>
              <a:cs typeface="Arial"/>
            </a:endParaRPr>
          </a:p>
          <a:p>
            <a:pPr rtl="0"/>
            <a:r>
              <a:rPr lang="fr-FR" sz="2800" dirty="0">
                <a:solidFill>
                  <a:srgbClr val="FF0000"/>
                </a:solidFill>
                <a:cs typeface="Arial"/>
              </a:rPr>
              <a:t>Notez que les dispositives sont animées : cela vous permet de poser une question, de laisser aux participants l’occasion de répondre et discuter, avant de montrer la réponse.</a:t>
            </a:r>
          </a:p>
          <a:p>
            <a:pPr rtl="0"/>
            <a:endParaRPr lang="fr-FR" sz="2800" dirty="0">
              <a:solidFill>
                <a:srgbClr val="FF0000"/>
              </a:solidFill>
              <a:cs typeface="Arial"/>
            </a:endParaRPr>
          </a:p>
          <a:p>
            <a:pPr rtl="0"/>
            <a:r>
              <a:rPr lang="fr-FR" sz="2800" dirty="0">
                <a:solidFill>
                  <a:srgbClr val="FF0000"/>
                </a:solidFill>
                <a:cs typeface="Arial"/>
              </a:rPr>
              <a:t>Si le temps alloué à cette session le permet (45 à 60’), vous pouvez également conduire cette session en faisant travailler les participants en petits groupes.</a:t>
            </a:r>
          </a:p>
          <a:p>
            <a:pPr rtl="0">
              <a:buFont typeface="Courier New" charset="0"/>
              <a:buChar char="o"/>
            </a:pPr>
            <a:endParaRPr lang="en-US" sz="2800" dirty="0">
              <a:solidFill>
                <a:srgbClr val="FF0000"/>
              </a:solidFill>
            </a:endParaRPr>
          </a:p>
        </p:txBody>
      </p:sp>
      <p:sp>
        <p:nvSpPr>
          <p:cNvPr id="2" name="TextBox 1">
            <a:extLst>
              <a:ext uri="{FF2B5EF4-FFF2-40B4-BE49-F238E27FC236}">
                <a16:creationId xmlns:a16="http://schemas.microsoft.com/office/drawing/2014/main" id="{AA734A3F-C35A-4C07-8865-9B85C60A0CA7}"/>
              </a:ext>
            </a:extLst>
          </p:cNvPr>
          <p:cNvSpPr txBox="1"/>
          <p:nvPr/>
        </p:nvSpPr>
        <p:spPr>
          <a:xfrm>
            <a:off x="402336" y="411480"/>
            <a:ext cx="2450592"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ea typeface="Calibri"/>
                <a:cs typeface="Calibri"/>
                <a:sym typeface="Calibri"/>
              </a:rPr>
              <a:t>Note aux facilitateurs</a:t>
            </a:r>
            <a:endParaRPr kumimoji="0" lang="en-US" sz="3200" b="1" i="0" u="none" strike="noStrike" cap="none" spc="0" normalizeH="0" baseline="0" dirty="0">
              <a:ln>
                <a:noFill/>
              </a:ln>
              <a:solidFill>
                <a:schemeClr val="bg1"/>
              </a:solidFill>
              <a:effectLst/>
              <a:uFillTx/>
              <a:ea typeface="Calibri"/>
              <a:cs typeface="Calibri"/>
              <a:sym typeface="Calibri"/>
            </a:endParaRPr>
          </a:p>
        </p:txBody>
      </p:sp>
    </p:spTree>
    <p:extLst>
      <p:ext uri="{BB962C8B-B14F-4D97-AF65-F5344CB8AC3E}">
        <p14:creationId xmlns:p14="http://schemas.microsoft.com/office/powerpoint/2010/main" val="90541615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87D48F9-8FA2-46FA-9DEE-6D096CAFC3C7}"/>
              </a:ext>
            </a:extLst>
          </p:cNvPr>
          <p:cNvSpPr>
            <a:spLocks noGrp="1"/>
          </p:cNvSpPr>
          <p:nvPr>
            <p:custDataLst>
              <p:tags r:id="rId1"/>
            </p:custDataLst>
          </p:nvPr>
        </p:nvSpPr>
        <p:spPr bwMode="auto">
          <a:xfrm>
            <a:off x="2657475" y="2514601"/>
            <a:ext cx="61722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85763" indent="-385763" rtl="0">
              <a:buFont typeface="+mj-lt"/>
              <a:buAutoNum type="arabicPeriod"/>
            </a:pPr>
            <a:endParaRPr lang="fr-FR" sz="1800">
              <a:solidFill>
                <a:prstClr val="black"/>
              </a:solidFill>
              <a:latin typeface="Calibri"/>
              <a:cs typeface="Times New Roman"/>
            </a:endParaRPr>
          </a:p>
        </p:txBody>
      </p:sp>
      <p:sp>
        <p:nvSpPr>
          <p:cNvPr id="5" name="Google Shape;307;p8">
            <a:extLst>
              <a:ext uri="{FF2B5EF4-FFF2-40B4-BE49-F238E27FC236}">
                <a16:creationId xmlns:a16="http://schemas.microsoft.com/office/drawing/2014/main" id="{E5C692D0-2DB3-48AC-ACA2-69BD41700619}"/>
              </a:ext>
            </a:extLst>
          </p:cNvPr>
          <p:cNvSpPr txBox="1">
            <a:spLocks/>
          </p:cNvSpPr>
          <p:nvPr>
            <p:custDataLst>
              <p:tags r:id="rId2"/>
            </p:custDataLst>
          </p:nvPr>
        </p:nvSpPr>
        <p:spPr bwMode="auto">
          <a:xfrm>
            <a:off x="388936" y="868782"/>
            <a:ext cx="3583988"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13500" tIns="0" rIns="270000" bIns="0" numCol="1" rtlCol="0" anchor="b" anchorCtr="0" compatLnSpc="1">
            <a:prstTxWarp prst="textNoShape">
              <a:avLst/>
            </a:prstTxWarp>
            <a:no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algn="l" rtl="0">
              <a:spcBef>
                <a:spcPts val="0"/>
              </a:spcBef>
              <a:buClr>
                <a:srgbClr val="0092CC"/>
              </a:buClr>
              <a:buSzPts val="3200"/>
            </a:pPr>
            <a:r>
              <a:rPr lang="fr" sz="3200">
                <a:solidFill>
                  <a:schemeClr val="bg1"/>
                </a:solidFill>
                <a:latin typeface="+mn-lt"/>
                <a:cs typeface="Arial"/>
              </a:rPr>
              <a:t>Objectifs d’apprentissage</a:t>
            </a:r>
            <a:endParaRPr lang="fr-FR" sz="3200" dirty="0">
              <a:solidFill>
                <a:schemeClr val="bg1"/>
              </a:solidFill>
              <a:latin typeface="+mn-lt"/>
            </a:endParaRPr>
          </a:p>
        </p:txBody>
      </p:sp>
      <p:sp>
        <p:nvSpPr>
          <p:cNvPr id="2" name="Google Shape;308;p8">
            <a:extLst>
              <a:ext uri="{FF2B5EF4-FFF2-40B4-BE49-F238E27FC236}">
                <a16:creationId xmlns:a16="http://schemas.microsoft.com/office/drawing/2014/main" id="{D0448BFE-EA6C-49C6-BB7C-277B2F42C4C4}"/>
              </a:ext>
            </a:extLst>
          </p:cNvPr>
          <p:cNvSpPr txBox="1">
            <a:spLocks/>
          </p:cNvSpPr>
          <p:nvPr>
            <p:custDataLst>
              <p:tags r:id="rId3"/>
            </p:custDataLst>
          </p:nvPr>
        </p:nvSpPr>
        <p:spPr bwMode="auto">
          <a:xfrm>
            <a:off x="4453128" y="2651759"/>
            <a:ext cx="7107142" cy="263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13500" tIns="0" rIns="13500" bIns="0" numCol="1" rtlCol="0" anchor="t" anchorCtr="0" compatLnSpc="1">
            <a:prstTxWarp prst="textNoShape">
              <a:avLst/>
            </a:prstTxWarp>
            <a:no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a:spcBef>
                <a:spcPts val="0"/>
              </a:spcBef>
              <a:spcAft>
                <a:spcPts val="0"/>
              </a:spcAft>
              <a:buSzPts val="2240"/>
              <a:buNone/>
            </a:pPr>
            <a:r>
              <a:rPr lang="fr-FR" sz="2000" b="1" dirty="0">
                <a:latin typeface="+mn-lt"/>
              </a:rPr>
              <a:t>A la fin de cette session, vous devriez être en mesure :</a:t>
            </a:r>
          </a:p>
          <a:p>
            <a:pPr rtl="0">
              <a:buSzPts val="2240"/>
            </a:pPr>
            <a:r>
              <a:rPr lang="fr" sz="2000" dirty="0">
                <a:latin typeface="+mn-lt"/>
                <a:cs typeface="Arial"/>
              </a:rPr>
              <a:t>De définir les notions d’exploitation, d’abus et de harcèlement sexuels.</a:t>
            </a:r>
            <a:endParaRPr lang="en-US" sz="2000" dirty="0">
              <a:latin typeface="+mn-lt"/>
              <a:cs typeface="Times New Roman"/>
            </a:endParaRPr>
          </a:p>
          <a:p>
            <a:pPr rtl="0">
              <a:buSzPts val="2240"/>
            </a:pPr>
            <a:r>
              <a:rPr lang="fr" sz="2000" dirty="0">
                <a:latin typeface="+mn-lt"/>
                <a:cs typeface="Arial"/>
              </a:rPr>
              <a:t>D’expliquer comment prévenir et combattre l’exploitation, les abus et le harcèlement sexuels.</a:t>
            </a:r>
            <a:endParaRPr lang="en-US" sz="2000" dirty="0">
              <a:latin typeface="+mn-lt"/>
            </a:endParaRPr>
          </a:p>
          <a:p>
            <a:pPr rtl="0">
              <a:lnSpc>
                <a:spcPct val="150000"/>
              </a:lnSpc>
              <a:spcBef>
                <a:spcPts val="0"/>
              </a:spcBef>
              <a:spcAft>
                <a:spcPts val="0"/>
              </a:spcAft>
              <a:buSzPts val="2240"/>
            </a:pPr>
            <a:endParaRPr lang="en-US" sz="2400" dirty="0">
              <a:latin typeface="Arial"/>
              <a:cs typeface="Times New Roman"/>
            </a:endParaRPr>
          </a:p>
        </p:txBody>
      </p:sp>
    </p:spTree>
    <p:extLst>
      <p:ext uri="{BB962C8B-B14F-4D97-AF65-F5344CB8AC3E}">
        <p14:creationId xmlns:p14="http://schemas.microsoft.com/office/powerpoint/2010/main" val="320152303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87985" y="0"/>
            <a:ext cx="3571876" cy="646113"/>
          </a:xfrm>
        </p:spPr>
        <p:txBody>
          <a:bodyPr rtlCol="0"/>
          <a:lstStyle/>
          <a:p>
            <a:pPr rtl="0"/>
            <a:r>
              <a:rPr lang="fr" sz="3200" b="1" dirty="0">
                <a:latin typeface="+mn-lt"/>
                <a:cs typeface="Arial"/>
              </a:rPr>
              <a:t>Scénario </a:t>
            </a:r>
          </a:p>
        </p:txBody>
      </p:sp>
      <p:sp>
        <p:nvSpPr>
          <p:cNvPr id="3" name="Espace réservé du contenu 2"/>
          <p:cNvSpPr>
            <a:spLocks noGrp="1"/>
          </p:cNvSpPr>
          <p:nvPr>
            <p:ph type="body" idx="1"/>
            <p:custDataLst>
              <p:tags r:id="rId2"/>
            </p:custDataLst>
          </p:nvPr>
        </p:nvSpPr>
        <p:spPr>
          <a:xfrm>
            <a:off x="727934" y="1673352"/>
            <a:ext cx="10736132" cy="3907680"/>
          </a:xfrm>
          <a:solidFill>
            <a:schemeClr val="accent5">
              <a:lumMod val="20000"/>
              <a:lumOff val="80000"/>
            </a:schemeClr>
          </a:solidFill>
        </p:spPr>
        <p:txBody>
          <a:bodyPr rtlCol="0">
            <a:normAutofit/>
          </a:bodyPr>
          <a:lstStyle/>
          <a:p>
            <a:pPr marL="0" indent="0" algn="ctr" rtl="0">
              <a:buNone/>
            </a:pPr>
            <a:endParaRPr lang="fr" sz="2400" dirty="0">
              <a:cs typeface="Arial"/>
            </a:endParaRPr>
          </a:p>
          <a:p>
            <a:pPr marL="0" indent="0" algn="ctr" rtl="0">
              <a:buNone/>
            </a:pPr>
            <a:endParaRPr lang="fr" sz="2400" dirty="0">
              <a:cs typeface="Arial"/>
            </a:endParaRPr>
          </a:p>
          <a:p>
            <a:pPr marL="0" indent="0" algn="ctr" rtl="0">
              <a:buNone/>
            </a:pPr>
            <a:r>
              <a:rPr lang="fr" sz="2400" dirty="0">
                <a:cs typeface="Arial"/>
              </a:rPr>
              <a:t>Une grave épidémie de grippe s’est déclarée dans le village de FLU. En plus de la vaccination, une chimioprophylaxie est disponible mais seulement en quantité limitée. Le ministère de la Santé a mis en place une procédure qui donne la priorité aux personnes âgées de 65 ans et plus, et aux enfants âgés de 6 mois à 5 ans. Une femme de 29 ans propose au responsable de la chimioprophylaxie au sein de l’EIR de lui échanger deux boîtes de médicaments pour son usage personnel contre « du bon temps ».</a:t>
            </a:r>
            <a:endParaRPr lang="en-US" sz="2400" dirty="0"/>
          </a:p>
          <a:p>
            <a:pPr algn="ctr" rtl="0"/>
            <a:endParaRPr lang="en-US" sz="2400" dirty="0"/>
          </a:p>
          <a:p>
            <a:pPr marL="0" indent="0" algn="ctr" rtl="0">
              <a:buNone/>
            </a:pPr>
            <a:endParaRPr lang="fr-FR" sz="2400" b="1" dirty="0">
              <a:cs typeface="Arial"/>
            </a:endParaRPr>
          </a:p>
          <a:p>
            <a:pPr marL="0" indent="0" algn="ctr" rtl="0">
              <a:buNone/>
            </a:pPr>
            <a:endParaRPr lang="en-US" sz="2400" dirty="0"/>
          </a:p>
        </p:txBody>
      </p:sp>
    </p:spTree>
    <p:extLst>
      <p:ext uri="{BB962C8B-B14F-4D97-AF65-F5344CB8AC3E}">
        <p14:creationId xmlns:p14="http://schemas.microsoft.com/office/powerpoint/2010/main" val="50843252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457200" y="1247001"/>
            <a:ext cx="11164824" cy="4654071"/>
          </a:xfrm>
        </p:spPr>
        <p:txBody>
          <a:bodyPr rtlCol="0">
            <a:normAutofit/>
          </a:bodyPr>
          <a:lstStyle/>
          <a:p>
            <a:pPr marL="0" indent="0" rtl="0">
              <a:buNone/>
            </a:pPr>
            <a:r>
              <a:rPr lang="fr" sz="2400" b="1" dirty="0">
                <a:solidFill>
                  <a:srgbClr val="C00000"/>
                </a:solidFill>
                <a:cs typeface="Arial"/>
              </a:rPr>
              <a:t>Q1 : Que doit faire le membre de l’EIR ?</a:t>
            </a:r>
            <a:endParaRPr lang="fr-FR" sz="2400" b="1" dirty="0">
              <a:solidFill>
                <a:srgbClr val="C00000"/>
              </a:solidFill>
            </a:endParaRPr>
          </a:p>
          <a:p>
            <a:pPr marL="0" indent="0" rtl="0">
              <a:buNone/>
            </a:pPr>
            <a:endParaRPr lang="en-US" sz="2400" b="1" dirty="0">
              <a:cs typeface="Arial"/>
            </a:endParaRPr>
          </a:p>
          <a:p>
            <a:pPr rtl="0">
              <a:buFont typeface="Wingdings" charset="0"/>
              <a:buChar char="q"/>
            </a:pPr>
            <a:r>
              <a:rPr lang="fr" sz="2400" dirty="0">
                <a:cs typeface="Arial"/>
              </a:rPr>
              <a:t> Accepter et lui donner les médicaments</a:t>
            </a:r>
            <a:endParaRPr lang="en-US" sz="2400" dirty="0"/>
          </a:p>
          <a:p>
            <a:pPr rtl="0">
              <a:buFont typeface="Wingdings" charset="0"/>
              <a:buChar char="q"/>
            </a:pPr>
            <a:r>
              <a:rPr lang="fr" sz="2400" dirty="0">
                <a:cs typeface="Arial"/>
              </a:rPr>
              <a:t> Lui expliquer la procédure et les groupes prioritaires, et refuser de lui donner les médicaments</a:t>
            </a:r>
            <a:endParaRPr lang="en-US" sz="2400" dirty="0"/>
          </a:p>
        </p:txBody>
      </p:sp>
      <p:sp>
        <p:nvSpPr>
          <p:cNvPr id="5" name="Titre 1">
            <a:extLst>
              <a:ext uri="{FF2B5EF4-FFF2-40B4-BE49-F238E27FC236}">
                <a16:creationId xmlns:a16="http://schemas.microsoft.com/office/drawing/2014/main" id="{A855F523-C9D8-DF41-6ACA-C51FAAF3111D}"/>
              </a:ext>
            </a:extLst>
          </p:cNvPr>
          <p:cNvSpPr txBox="1">
            <a:spLocks/>
          </p:cNvSpPr>
          <p:nvPr>
            <p:custDataLst>
              <p:tags r:id="rId2"/>
            </p:custDataLst>
          </p:nvPr>
        </p:nvSpPr>
        <p:spPr bwMode="auto">
          <a:xfrm>
            <a:off x="163864" y="85161"/>
            <a:ext cx="3091400" cy="390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mn-lt"/>
                <a:cs typeface="Arial"/>
              </a:rPr>
              <a:t>Question 1</a:t>
            </a:r>
          </a:p>
        </p:txBody>
      </p:sp>
    </p:spTree>
    <p:extLst>
      <p:ext uri="{BB962C8B-B14F-4D97-AF65-F5344CB8AC3E}">
        <p14:creationId xmlns:p14="http://schemas.microsoft.com/office/powerpoint/2010/main" val="24604395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566928" y="1247001"/>
            <a:ext cx="11100816" cy="4654071"/>
          </a:xfrm>
        </p:spPr>
        <p:txBody>
          <a:bodyPr rtlCol="0">
            <a:normAutofit/>
          </a:bodyPr>
          <a:lstStyle/>
          <a:p>
            <a:pPr marL="0" indent="0" rtl="0">
              <a:buNone/>
            </a:pPr>
            <a:r>
              <a:rPr lang="fr" sz="2400" b="1" dirty="0">
                <a:solidFill>
                  <a:srgbClr val="C00000"/>
                </a:solidFill>
                <a:cs typeface="Arial"/>
              </a:rPr>
              <a:t>Q1 : Que doit faire le membre de l’EIR ?</a:t>
            </a:r>
            <a:endParaRPr lang="fr-FR" sz="2400" b="1" dirty="0">
              <a:solidFill>
                <a:srgbClr val="C00000"/>
              </a:solidFill>
            </a:endParaRPr>
          </a:p>
          <a:p>
            <a:pPr marL="0" indent="0" rtl="0">
              <a:buNone/>
            </a:pPr>
            <a:endParaRPr lang="en-US" sz="2400" b="1" dirty="0">
              <a:cs typeface="Arial"/>
            </a:endParaRPr>
          </a:p>
          <a:p>
            <a:pPr rtl="0">
              <a:buFont typeface="Wingdings" charset="0"/>
              <a:buChar char="q"/>
            </a:pPr>
            <a:r>
              <a:rPr lang="fr" sz="2400" dirty="0">
                <a:cs typeface="Arial"/>
              </a:rPr>
              <a:t> Accepter et lui donner les médicaments.</a:t>
            </a:r>
            <a:endParaRPr lang="en-US" sz="2400" dirty="0"/>
          </a:p>
          <a:p>
            <a:pPr rtl="0">
              <a:buFont typeface="Wingdings" charset="0"/>
              <a:buChar char="ü"/>
            </a:pPr>
            <a:r>
              <a:rPr lang="fr" sz="2400" dirty="0">
                <a:solidFill>
                  <a:srgbClr val="00B050"/>
                </a:solidFill>
              </a:rPr>
              <a:t> Lui expliquer la procédure et les groupes prioritaires, et refuser.</a:t>
            </a:r>
          </a:p>
        </p:txBody>
      </p:sp>
      <p:sp>
        <p:nvSpPr>
          <p:cNvPr id="5" name="Titre 1">
            <a:extLst>
              <a:ext uri="{FF2B5EF4-FFF2-40B4-BE49-F238E27FC236}">
                <a16:creationId xmlns:a16="http://schemas.microsoft.com/office/drawing/2014/main" id="{A855F523-C9D8-DF41-6ACA-C51FAAF3111D}"/>
              </a:ext>
            </a:extLst>
          </p:cNvPr>
          <p:cNvSpPr txBox="1">
            <a:spLocks/>
          </p:cNvSpPr>
          <p:nvPr>
            <p:custDataLst>
              <p:tags r:id="rId2"/>
            </p:custDataLst>
          </p:nvPr>
        </p:nvSpPr>
        <p:spPr bwMode="auto">
          <a:xfrm>
            <a:off x="154720" y="0"/>
            <a:ext cx="4719032" cy="496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mn-lt"/>
                <a:cs typeface="Arial"/>
              </a:rPr>
              <a:t>Réponse question 1 </a:t>
            </a:r>
          </a:p>
        </p:txBody>
      </p:sp>
    </p:spTree>
    <p:extLst>
      <p:ext uri="{BB962C8B-B14F-4D97-AF65-F5344CB8AC3E}">
        <p14:creationId xmlns:p14="http://schemas.microsoft.com/office/powerpoint/2010/main" val="19194670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566928" y="1247001"/>
            <a:ext cx="11000232" cy="4654071"/>
          </a:xfrm>
        </p:spPr>
        <p:txBody>
          <a:bodyPr rtlCol="0">
            <a:normAutofit/>
          </a:bodyPr>
          <a:lstStyle/>
          <a:p>
            <a:pPr marL="0" indent="0" rtl="0">
              <a:buNone/>
            </a:pPr>
            <a:r>
              <a:rPr lang="fr" sz="2400" b="1" dirty="0">
                <a:solidFill>
                  <a:srgbClr val="C00000"/>
                </a:solidFill>
                <a:cs typeface="Arial"/>
              </a:rPr>
              <a:t>Q2 : S’il avait accepté le ‘marché’ proposé par la dame, s’agirait-il :</a:t>
            </a:r>
            <a:endParaRPr lang="fr-FR" sz="2400" b="1" dirty="0">
              <a:solidFill>
                <a:srgbClr val="C00000"/>
              </a:solidFill>
            </a:endParaRPr>
          </a:p>
          <a:p>
            <a:pPr rtl="0"/>
            <a:endParaRPr lang="en-US" sz="2400" b="1" dirty="0">
              <a:cs typeface="Arial"/>
            </a:endParaRPr>
          </a:p>
          <a:p>
            <a:pPr rtl="0">
              <a:buFont typeface="Wingdings" charset="0"/>
              <a:buChar char="q"/>
            </a:pPr>
            <a:r>
              <a:rPr lang="fr" sz="2400" dirty="0">
                <a:cs typeface="Arial"/>
              </a:rPr>
              <a:t> D’abus sexuel ?</a:t>
            </a:r>
          </a:p>
          <a:p>
            <a:pPr rtl="0">
              <a:buFont typeface="Wingdings" charset="0"/>
              <a:buChar char="q"/>
            </a:pPr>
            <a:r>
              <a:rPr lang="fr" sz="2400" dirty="0">
                <a:cs typeface="Arial"/>
              </a:rPr>
              <a:t> D’exploitation sexuelle ?</a:t>
            </a:r>
          </a:p>
          <a:p>
            <a:pPr rtl="0">
              <a:buFont typeface="Wingdings" charset="0"/>
              <a:buChar char="q"/>
            </a:pPr>
            <a:endParaRPr lang="en-US" sz="2400" dirty="0">
              <a:latin typeface="Arial"/>
              <a:cs typeface="Arial"/>
            </a:endParaRPr>
          </a:p>
          <a:p>
            <a:pPr rtl="0"/>
            <a:endParaRPr lang="en-US" dirty="0"/>
          </a:p>
          <a:p>
            <a:pPr rtl="0">
              <a:buFont typeface="Wingdings" charset="0"/>
              <a:buChar char="q"/>
            </a:pPr>
            <a:endParaRPr lang="en-US" sz="2400" dirty="0">
              <a:latin typeface="Arial"/>
              <a:cs typeface="Arial"/>
            </a:endParaRPr>
          </a:p>
        </p:txBody>
      </p:sp>
      <p:sp>
        <p:nvSpPr>
          <p:cNvPr id="5" name="Titre 1">
            <a:extLst>
              <a:ext uri="{FF2B5EF4-FFF2-40B4-BE49-F238E27FC236}">
                <a16:creationId xmlns:a16="http://schemas.microsoft.com/office/drawing/2014/main" id="{A855F523-C9D8-DF41-6ACA-C51FAAF3111D}"/>
              </a:ext>
            </a:extLst>
          </p:cNvPr>
          <p:cNvSpPr txBox="1">
            <a:spLocks/>
          </p:cNvSpPr>
          <p:nvPr>
            <p:custDataLst>
              <p:tags r:id="rId2"/>
            </p:custDataLst>
          </p:nvPr>
        </p:nvSpPr>
        <p:spPr bwMode="auto">
          <a:xfrm>
            <a:off x="0" y="-100585"/>
            <a:ext cx="3063240" cy="770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mn-lt"/>
                <a:cs typeface="Arial"/>
              </a:rPr>
              <a:t>Question 2</a:t>
            </a:r>
          </a:p>
        </p:txBody>
      </p:sp>
    </p:spTree>
    <p:extLst>
      <p:ext uri="{BB962C8B-B14F-4D97-AF65-F5344CB8AC3E}">
        <p14:creationId xmlns:p14="http://schemas.microsoft.com/office/powerpoint/2010/main" val="7895087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custDataLst>
              <p:tags r:id="rId1"/>
            </p:custDataLst>
          </p:nvPr>
        </p:nvSpPr>
        <p:spPr>
          <a:xfrm>
            <a:off x="596900" y="1247001"/>
            <a:ext cx="10998200" cy="1861959"/>
          </a:xfrm>
        </p:spPr>
        <p:txBody>
          <a:bodyPr rtlCol="0"/>
          <a:lstStyle/>
          <a:p>
            <a:pPr marL="0" indent="0" rtl="0">
              <a:buNone/>
            </a:pPr>
            <a:r>
              <a:rPr lang="fr" sz="2400" b="1" dirty="0">
                <a:latin typeface="Arial"/>
                <a:cs typeface="Arial"/>
              </a:rPr>
              <a:t>Q2 : S’il avait accepté, s’agirait-il :</a:t>
            </a:r>
            <a:endParaRPr lang="fr-FR" b="1" dirty="0"/>
          </a:p>
          <a:p>
            <a:pPr rtl="0"/>
            <a:endParaRPr lang="en-US" sz="2400" b="1" dirty="0">
              <a:latin typeface="Arial"/>
              <a:cs typeface="Arial"/>
            </a:endParaRPr>
          </a:p>
          <a:p>
            <a:pPr rtl="0">
              <a:buFont typeface="Wingdings" charset="0"/>
              <a:buChar char="q"/>
            </a:pPr>
            <a:r>
              <a:rPr lang="fr" sz="2400" dirty="0">
                <a:latin typeface="Arial"/>
                <a:cs typeface="Arial"/>
              </a:rPr>
              <a:t> D’abus sexuel</a:t>
            </a:r>
          </a:p>
          <a:p>
            <a:pPr rtl="0">
              <a:buFont typeface="Wingdings" charset="0"/>
              <a:buChar char="ü"/>
            </a:pPr>
            <a:r>
              <a:rPr lang="fr" sz="2400" dirty="0">
                <a:solidFill>
                  <a:srgbClr val="00B050"/>
                </a:solidFill>
                <a:latin typeface="Arial"/>
                <a:cs typeface="Arial"/>
              </a:rPr>
              <a:t> D’exploitation sexuelle</a:t>
            </a:r>
          </a:p>
          <a:p>
            <a:pPr rtl="0">
              <a:buFont typeface="Wingdings" charset="0"/>
              <a:buChar char="q"/>
            </a:pPr>
            <a:endParaRPr lang="en-US" sz="2400" dirty="0">
              <a:latin typeface="Arial"/>
              <a:cs typeface="Arial"/>
            </a:endParaRPr>
          </a:p>
          <a:p>
            <a:pPr rtl="0"/>
            <a:endParaRPr lang="en-US" dirty="0"/>
          </a:p>
          <a:p>
            <a:pPr rtl="0">
              <a:buFont typeface="Wingdings" charset="0"/>
              <a:buChar char="q"/>
            </a:pPr>
            <a:endParaRPr lang="en-US" sz="2400" dirty="0">
              <a:latin typeface="Arial"/>
              <a:cs typeface="Arial"/>
            </a:endParaRPr>
          </a:p>
        </p:txBody>
      </p:sp>
      <p:sp>
        <p:nvSpPr>
          <p:cNvPr id="5" name="Titre 1">
            <a:extLst>
              <a:ext uri="{FF2B5EF4-FFF2-40B4-BE49-F238E27FC236}">
                <a16:creationId xmlns:a16="http://schemas.microsoft.com/office/drawing/2014/main" id="{A855F523-C9D8-DF41-6ACA-C51FAAF3111D}"/>
              </a:ext>
            </a:extLst>
          </p:cNvPr>
          <p:cNvSpPr txBox="1">
            <a:spLocks/>
          </p:cNvSpPr>
          <p:nvPr>
            <p:custDataLst>
              <p:tags r:id="rId2"/>
            </p:custDataLst>
          </p:nvPr>
        </p:nvSpPr>
        <p:spPr bwMode="auto">
          <a:xfrm>
            <a:off x="90712" y="66873"/>
            <a:ext cx="4115528" cy="43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2880" b="1" kern="1200">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3960">
                <a:solidFill>
                  <a:srgbClr val="632523"/>
                </a:solidFill>
                <a:latin typeface="Arial" charset="0"/>
                <a:cs typeface="Arial" charset="0"/>
              </a:defRPr>
            </a:lvl2pPr>
            <a:lvl3pPr algn="ctr" rtl="0" eaLnBrk="1" fontAlgn="base" hangingPunct="1">
              <a:spcBef>
                <a:spcPct val="0"/>
              </a:spcBef>
              <a:spcAft>
                <a:spcPct val="0"/>
              </a:spcAft>
              <a:defRPr sz="3960">
                <a:solidFill>
                  <a:srgbClr val="632523"/>
                </a:solidFill>
                <a:latin typeface="Arial" charset="0"/>
                <a:cs typeface="Arial" charset="0"/>
              </a:defRPr>
            </a:lvl3pPr>
            <a:lvl4pPr algn="ctr" rtl="0" eaLnBrk="1" fontAlgn="base" hangingPunct="1">
              <a:spcBef>
                <a:spcPct val="0"/>
              </a:spcBef>
              <a:spcAft>
                <a:spcPct val="0"/>
              </a:spcAft>
              <a:defRPr sz="3960">
                <a:solidFill>
                  <a:srgbClr val="632523"/>
                </a:solidFill>
                <a:latin typeface="Arial" charset="0"/>
                <a:cs typeface="Arial" charset="0"/>
              </a:defRPr>
            </a:lvl4pPr>
            <a:lvl5pPr algn="ctr" rtl="0" eaLnBrk="1" fontAlgn="base" hangingPunct="1">
              <a:spcBef>
                <a:spcPct val="0"/>
              </a:spcBef>
              <a:spcAft>
                <a:spcPct val="0"/>
              </a:spcAft>
              <a:defRPr sz="3960">
                <a:solidFill>
                  <a:srgbClr val="632523"/>
                </a:solidFill>
                <a:latin typeface="Arial" charset="0"/>
                <a:cs typeface="Arial" charset="0"/>
              </a:defRPr>
            </a:lvl5pPr>
            <a:lvl6pPr marL="411480" algn="ctr" rtl="0" eaLnBrk="1" fontAlgn="base" hangingPunct="1">
              <a:spcBef>
                <a:spcPct val="0"/>
              </a:spcBef>
              <a:spcAft>
                <a:spcPct val="0"/>
              </a:spcAft>
              <a:defRPr sz="3960">
                <a:solidFill>
                  <a:srgbClr val="632523"/>
                </a:solidFill>
                <a:latin typeface="Arial" charset="0"/>
                <a:cs typeface="Arial" charset="0"/>
              </a:defRPr>
            </a:lvl6pPr>
            <a:lvl7pPr marL="822960" algn="ctr" rtl="0" eaLnBrk="1" fontAlgn="base" hangingPunct="1">
              <a:spcBef>
                <a:spcPct val="0"/>
              </a:spcBef>
              <a:spcAft>
                <a:spcPct val="0"/>
              </a:spcAft>
              <a:defRPr sz="3960">
                <a:solidFill>
                  <a:srgbClr val="632523"/>
                </a:solidFill>
                <a:latin typeface="Arial" charset="0"/>
                <a:cs typeface="Arial" charset="0"/>
              </a:defRPr>
            </a:lvl7pPr>
            <a:lvl8pPr marL="1234440" algn="ctr" rtl="0" eaLnBrk="1" fontAlgn="base" hangingPunct="1">
              <a:spcBef>
                <a:spcPct val="0"/>
              </a:spcBef>
              <a:spcAft>
                <a:spcPct val="0"/>
              </a:spcAft>
              <a:defRPr sz="3960">
                <a:solidFill>
                  <a:srgbClr val="632523"/>
                </a:solidFill>
                <a:latin typeface="Arial" charset="0"/>
                <a:cs typeface="Arial" charset="0"/>
              </a:defRPr>
            </a:lvl8pPr>
            <a:lvl9pPr marL="1645920" algn="ctr" rtl="0" eaLnBrk="1" fontAlgn="base" hangingPunct="1">
              <a:spcBef>
                <a:spcPct val="0"/>
              </a:spcBef>
              <a:spcAft>
                <a:spcPct val="0"/>
              </a:spcAft>
              <a:defRPr sz="3960">
                <a:solidFill>
                  <a:srgbClr val="632523"/>
                </a:solidFill>
                <a:latin typeface="Arial" charset="0"/>
                <a:cs typeface="Arial" charset="0"/>
              </a:defRPr>
            </a:lvl9pPr>
          </a:lstStyle>
          <a:p>
            <a:pPr algn="l" rtl="0"/>
            <a:r>
              <a:rPr lang="fr" sz="3200" dirty="0">
                <a:solidFill>
                  <a:schemeClr val="bg1"/>
                </a:solidFill>
                <a:latin typeface="+mn-lt"/>
                <a:cs typeface="Arial"/>
              </a:rPr>
              <a:t>Réponse question 2</a:t>
            </a:r>
          </a:p>
        </p:txBody>
      </p:sp>
      <p:sp>
        <p:nvSpPr>
          <p:cNvPr id="2" name="ZoneTexte 1">
            <a:extLst>
              <a:ext uri="{FF2B5EF4-FFF2-40B4-BE49-F238E27FC236}">
                <a16:creationId xmlns:a16="http://schemas.microsoft.com/office/drawing/2014/main" id="{604963A7-AF29-1AA5-74B0-B92F3206940D}"/>
              </a:ext>
            </a:extLst>
          </p:cNvPr>
          <p:cNvSpPr txBox="1"/>
          <p:nvPr>
            <p:custDataLst>
              <p:tags r:id="rId3"/>
            </p:custDataLst>
          </p:nvPr>
        </p:nvSpPr>
        <p:spPr>
          <a:xfrm>
            <a:off x="512064" y="4089400"/>
            <a:ext cx="11228832" cy="1569660"/>
          </a:xfrm>
          <a:prstGeom prst="rect">
            <a:avLst/>
          </a:prstGeom>
          <a:solidFill>
            <a:srgbClr val="C0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2400" dirty="0">
                <a:solidFill>
                  <a:schemeClr val="bg1"/>
                </a:solidFill>
              </a:rPr>
              <a:t>Rappel : L’échange d’argent, d’emploi, de biens ou de services contre des relations ou des faveurs sexuelles ou toute autre forme de comportement humiliant, dégradant ou relevant de l’exploitation est interdit. Cette interdiction concerne également l’échange d’assistance due aux bénéficiaires de l’aide.</a:t>
            </a:r>
            <a:endParaRPr lang="fr-FR" sz="2400" dirty="0">
              <a:solidFill>
                <a:schemeClr val="bg1"/>
              </a:solidFill>
            </a:endParaRPr>
          </a:p>
        </p:txBody>
      </p:sp>
    </p:spTree>
    <p:extLst>
      <p:ext uri="{BB962C8B-B14F-4D97-AF65-F5344CB8AC3E}">
        <p14:creationId xmlns:p14="http://schemas.microsoft.com/office/powerpoint/2010/main" val="13019886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ée un document." ma:contentTypeScope="" ma:versionID="0e14da26e235e3b35bb15d960d44f1f1">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0017ee926860bfadc9a0d71f6dd4c17"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C40E62-79F4-4B49-A9B4-8CA1FDE9D0CE}">
  <ds:schemaRefs>
    <ds:schemaRef ds:uri="http://schemas.microsoft.com/sharepoint/v3/contenttype/forms"/>
  </ds:schemaRefs>
</ds:datastoreItem>
</file>

<file path=customXml/itemProps2.xml><?xml version="1.0" encoding="utf-8"?>
<ds:datastoreItem xmlns:ds="http://schemas.openxmlformats.org/officeDocument/2006/customXml" ds:itemID="{2B4DA830-310F-44A6-9456-04843B432A8F}">
  <ds:schemaRefs>
    <ds:schemaRef ds:uri="http://schemas.microsoft.com/office/2006/metadata/properties"/>
    <ds:schemaRef ds:uri="http://schemas.microsoft.com/office/infopath/2007/PartnerControls"/>
    <ds:schemaRef ds:uri="e2a64997-203d-4655-a595-383c2eb1e865"/>
    <ds:schemaRef ds:uri="450f158c-397a-4a9d-b005-a44c92e0fccb"/>
  </ds:schemaRefs>
</ds:datastoreItem>
</file>

<file path=customXml/itemProps3.xml><?xml version="1.0" encoding="utf-8"?>
<ds:datastoreItem xmlns:ds="http://schemas.openxmlformats.org/officeDocument/2006/customXml" ds:itemID="{76D826BC-15B0-4DB1-99AB-6EDA42C63E0D}"/>
</file>

<file path=docProps/app.xml><?xml version="1.0" encoding="utf-8"?>
<Properties xmlns="http://schemas.openxmlformats.org/officeDocument/2006/extended-properties" xmlns:vt="http://schemas.openxmlformats.org/officeDocument/2006/docPropsVTypes">
  <TotalTime>94</TotalTime>
  <Words>1490</Words>
  <Application>Microsoft Office PowerPoint</Application>
  <PresentationFormat>Widescreen</PresentationFormat>
  <Paragraphs>99</Paragraphs>
  <Slides>16</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Courier New</vt:lpstr>
      <vt:lpstr>Helvetica</vt:lpstr>
      <vt:lpstr>Source Sans Pro Bold</vt:lpstr>
      <vt:lpstr>Source Sans Pro Regular</vt:lpstr>
      <vt:lpstr>Wingdings</vt:lpstr>
      <vt:lpstr>RRT_Theme_v3</vt:lpstr>
      <vt:lpstr>A7.3  Prévention et lutte contre l’exploitation, les abus et le harcèlement sexuels  dans la préparation et la riposte aux situations  d’urgence   </vt:lpstr>
      <vt:lpstr>Introduction</vt:lpstr>
      <vt:lpstr>PowerPoint Presentation</vt:lpstr>
      <vt:lpstr>PowerPoint Presentation</vt:lpstr>
      <vt:lpstr>Scénario </vt:lpstr>
      <vt:lpstr>PowerPoint Presentation</vt:lpstr>
      <vt:lpstr>PowerPoint Presentation</vt:lpstr>
      <vt:lpstr>PowerPoint Presentation</vt:lpstr>
      <vt:lpstr>PowerPoint Presentation</vt:lpstr>
      <vt:lpstr>Prévention et lutte contre l’exploitation, les abus et le harcèlement sexuels</vt:lpstr>
      <vt:lpstr>Exemples d’actes d’exploitation ou d’abus sexuels </vt:lpstr>
      <vt:lpstr>PowerPoint Presentation</vt:lpstr>
      <vt:lpstr>PowerPoint Presentation</vt:lpstr>
      <vt:lpstr>PowerPoint Presentation</vt:lpstr>
      <vt:lpstr>Merci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Compte Microsoft</dc:creator>
  <cp:lastModifiedBy>GOMEZ, Paula</cp:lastModifiedBy>
  <cp:revision>326</cp:revision>
  <dcterms:created xsi:type="dcterms:W3CDTF">2022-05-30T11:27:51Z</dcterms:created>
  <dcterms:modified xsi:type="dcterms:W3CDTF">2023-06-07T14:54:53Z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